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93" r:id="rId2"/>
    <p:sldMasterId id="2147483705" r:id="rId3"/>
    <p:sldMasterId id="2147483713" r:id="rId4"/>
  </p:sldMasterIdLst>
  <p:notesMasterIdLst>
    <p:notesMasterId r:id="rId40"/>
  </p:notesMasterIdLst>
  <p:handoutMasterIdLst>
    <p:handoutMasterId r:id="rId41"/>
  </p:handoutMasterIdLst>
  <p:sldIdLst>
    <p:sldId id="291" r:id="rId5"/>
    <p:sldId id="629" r:id="rId6"/>
    <p:sldId id="681" r:id="rId7"/>
    <p:sldId id="630" r:id="rId8"/>
    <p:sldId id="671" r:id="rId9"/>
    <p:sldId id="675" r:id="rId10"/>
    <p:sldId id="677" r:id="rId11"/>
    <p:sldId id="390" r:id="rId12"/>
    <p:sldId id="682" r:id="rId13"/>
    <p:sldId id="703" r:id="rId14"/>
    <p:sldId id="640" r:id="rId15"/>
    <p:sldId id="704" r:id="rId16"/>
    <p:sldId id="679" r:id="rId17"/>
    <p:sldId id="644" r:id="rId18"/>
    <p:sldId id="694" r:id="rId19"/>
    <p:sldId id="697" r:id="rId20"/>
    <p:sldId id="663" r:id="rId21"/>
    <p:sldId id="645" r:id="rId22"/>
    <p:sldId id="646" r:id="rId23"/>
    <p:sldId id="647" r:id="rId24"/>
    <p:sldId id="648" r:id="rId25"/>
    <p:sldId id="649" r:id="rId26"/>
    <p:sldId id="650" r:id="rId27"/>
    <p:sldId id="652" r:id="rId28"/>
    <p:sldId id="651" r:id="rId29"/>
    <p:sldId id="655" r:id="rId30"/>
    <p:sldId id="656" r:id="rId31"/>
    <p:sldId id="657" r:id="rId32"/>
    <p:sldId id="684" r:id="rId33"/>
    <p:sldId id="658" r:id="rId34"/>
    <p:sldId id="685" r:id="rId35"/>
    <p:sldId id="683" r:id="rId36"/>
    <p:sldId id="696" r:id="rId37"/>
    <p:sldId id="686" r:id="rId38"/>
    <p:sldId id="320" r:id="rId39"/>
  </p:sldIdLst>
  <p:sldSz cx="9144000" cy="6858000" type="screen4x3"/>
  <p:notesSz cx="6805613" cy="99441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har char="•"/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79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16">
          <p15:clr>
            <a:srgbClr val="A4A3A4"/>
          </p15:clr>
        </p15:guide>
        <p15:guide id="2" orient="horz" pos="3756">
          <p15:clr>
            <a:srgbClr val="A4A3A4"/>
          </p15:clr>
        </p15:guide>
        <p15:guide id="3" pos="45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6B69"/>
    <a:srgbClr val="CC7672"/>
    <a:srgbClr val="521447"/>
    <a:srgbClr val="F1F8FD"/>
    <a:srgbClr val="E2F0FA"/>
    <a:srgbClr val="F5994D"/>
    <a:srgbClr val="B9A8E0"/>
    <a:srgbClr val="E9E3F5"/>
    <a:srgbClr val="F7AB6D"/>
    <a:srgbClr val="2E4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1" autoAdjust="0"/>
    <p:restoredTop sz="83062" autoAdjust="0"/>
  </p:normalViewPr>
  <p:slideViewPr>
    <p:cSldViewPr snapToGrid="0">
      <p:cViewPr varScale="1">
        <p:scale>
          <a:sx n="44" d="100"/>
          <a:sy n="44" d="100"/>
        </p:scale>
        <p:origin x="-1344" y="-77"/>
      </p:cViewPr>
      <p:guideLst>
        <p:guide orient="horz" pos="1116"/>
        <p:guide orient="horz" pos="3756"/>
        <p:guide pos="45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302" cy="4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>
            <a:lvl1pPr algn="l" defTabSz="957118">
              <a:defRPr sz="1300"/>
            </a:lvl1pPr>
          </a:lstStyle>
          <a:p>
            <a:endParaRPr lang="en-GB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312" y="1"/>
            <a:ext cx="2949302" cy="4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>
            <a:lvl1pPr algn="r" defTabSz="957118">
              <a:defRPr sz="1300"/>
            </a:lvl1pPr>
          </a:lstStyle>
          <a:p>
            <a:endParaRPr lang="en-GB"/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435"/>
            <a:ext cx="2949302" cy="4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b" anchorCtr="0" compatLnSpc="1">
            <a:prstTxWarp prst="textNoShape">
              <a:avLst/>
            </a:prstTxWarp>
          </a:bodyPr>
          <a:lstStyle>
            <a:lvl1pPr algn="l" defTabSz="957118">
              <a:defRPr sz="1300"/>
            </a:lvl1pPr>
          </a:lstStyle>
          <a:p>
            <a:endParaRPr lang="en-GB"/>
          </a:p>
        </p:txBody>
      </p:sp>
      <p:sp>
        <p:nvSpPr>
          <p:cNvPr id="286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312" y="9447435"/>
            <a:ext cx="2949302" cy="4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b" anchorCtr="0" compatLnSpc="1">
            <a:prstTxWarp prst="textNoShape">
              <a:avLst/>
            </a:prstTxWarp>
          </a:bodyPr>
          <a:lstStyle>
            <a:lvl1pPr algn="r" defTabSz="957118">
              <a:defRPr sz="1300"/>
            </a:lvl1pPr>
          </a:lstStyle>
          <a:p>
            <a:fld id="{1262CEDA-D91A-4F5E-ADB8-91256B92F8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451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302" cy="4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>
            <a:lvl1pPr algn="l" defTabSz="957118" eaLnBrk="0" hangingPunct="0">
              <a:spcBef>
                <a:spcPct val="0"/>
              </a:spcBef>
              <a:buFontTx/>
              <a:buNone/>
              <a:defRPr sz="1300"/>
            </a:lvl1pPr>
          </a:lstStyle>
          <a:p>
            <a:endParaRPr lang="en-GB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790" y="1"/>
            <a:ext cx="2949302" cy="4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>
            <a:lvl1pPr algn="r" defTabSz="957118" eaLnBrk="0" hangingPunct="0">
              <a:spcBef>
                <a:spcPct val="0"/>
              </a:spcBef>
              <a:buFontTx/>
              <a:buNone/>
              <a:defRPr sz="1300"/>
            </a:lvl1pPr>
          </a:lstStyle>
          <a:p>
            <a:endParaRPr lang="en-GB"/>
          </a:p>
        </p:txBody>
      </p:sp>
      <p:sp>
        <p:nvSpPr>
          <p:cNvPr id="216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6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8" y="4722946"/>
            <a:ext cx="5445099" cy="4474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16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893"/>
            <a:ext cx="2949302" cy="4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b" anchorCtr="0" compatLnSpc="1">
            <a:prstTxWarp prst="textNoShape">
              <a:avLst/>
            </a:prstTxWarp>
          </a:bodyPr>
          <a:lstStyle>
            <a:lvl1pPr algn="l" defTabSz="957118" eaLnBrk="0" hangingPunct="0">
              <a:spcBef>
                <a:spcPct val="0"/>
              </a:spcBef>
              <a:buFontTx/>
              <a:buNone/>
              <a:defRPr sz="1300"/>
            </a:lvl1pPr>
          </a:lstStyle>
          <a:p>
            <a:endParaRPr lang="en-GB"/>
          </a:p>
        </p:txBody>
      </p:sp>
      <p:sp>
        <p:nvSpPr>
          <p:cNvPr id="216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790" y="9445893"/>
            <a:ext cx="2949302" cy="4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0" tIns="47850" rIns="95700" bIns="47850" numCol="1" anchor="b" anchorCtr="0" compatLnSpc="1">
            <a:prstTxWarp prst="textNoShape">
              <a:avLst/>
            </a:prstTxWarp>
          </a:bodyPr>
          <a:lstStyle>
            <a:lvl1pPr algn="r" defTabSz="957118" eaLnBrk="0" hangingPunct="0">
              <a:spcBef>
                <a:spcPct val="0"/>
              </a:spcBef>
              <a:buFontTx/>
              <a:buNone/>
              <a:defRPr sz="1300"/>
            </a:lvl1pPr>
          </a:lstStyle>
          <a:p>
            <a:fld id="{C49C7A71-AB58-4506-90BD-262BDB99E1C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067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6125"/>
            <a:ext cx="4973637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86D91-F74E-4732-9168-B474114C14A1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5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C7A71-AB58-4506-90BD-262BDB99E1C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2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nk Powerpoint Narrow title slide 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17648"/>
          </a:xfrm>
          <a:prstGeom prst="rect">
            <a:avLst/>
          </a:prstGeom>
        </p:spPr>
      </p:pic>
      <p:pic>
        <p:nvPicPr>
          <p:cNvPr id="6" name="Picture 5" descr="Bank tab logo for stress testing Powerpoint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41" y="2168528"/>
            <a:ext cx="3165121" cy="685305"/>
          </a:xfrm>
          <a:prstGeom prst="rect">
            <a:avLst/>
          </a:prstGeom>
        </p:spPr>
      </p:pic>
      <p:sp>
        <p:nvSpPr>
          <p:cNvPr id="1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30000" y="4213225"/>
            <a:ext cx="6120000" cy="5080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 sz="2800" dirty="0" smtClean="0"/>
              <a:t>Subtitle for event – (Arial 28pt)</a:t>
            </a:r>
            <a:endParaRPr lang="en-US" sz="28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30000" y="3596706"/>
            <a:ext cx="6120000" cy="531812"/>
          </a:xfrm>
        </p:spPr>
        <p:txBody>
          <a:bodyPr anchor="b" anchorCtr="0"/>
          <a:lstStyle>
            <a:lvl1pPr>
              <a:defRPr sz="2800"/>
            </a:lvl1pPr>
          </a:lstStyle>
          <a:p>
            <a:r>
              <a:rPr lang="en-US" sz="2800" dirty="0" smtClean="0"/>
              <a:t>Title of the event – (Arial 28pt bold)</a:t>
            </a:r>
            <a:endParaRPr lang="en-GB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9284" y="5128252"/>
            <a:ext cx="6120000" cy="468861"/>
          </a:xfrm>
        </p:spPr>
        <p:txBody>
          <a:bodyPr/>
          <a:lstStyle>
            <a:lvl1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1pPr>
            <a:lvl2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2pPr>
            <a:lvl3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3pPr>
            <a:lvl4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4pPr>
            <a:lvl5pPr>
              <a:buNone/>
              <a:def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5pPr>
          </a:lstStyle>
          <a:p>
            <a:r>
              <a:rPr lang="en-GB" dirty="0" smtClean="0"/>
              <a:t>Date (Arial 16pt)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A399-AFC5-4528-875B-6C60EC3C888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3A018-52F6-4BEB-BAC2-2E01B046D7C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227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9FCB-B3F6-47DB-96DF-36EF0A1835F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825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0112-1E79-413E-A342-5DB1B19FA7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043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8654-A42B-462C-B64F-181EEAE4C3D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94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A0C-C393-4805-B59E-9A3764AA7BF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359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58A-49AB-49E8-88DF-CBF5F04DE1E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10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7E7B-6E8A-499A-BE27-71D6D2DA6E9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148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nk Powerpoint Narrow title slide 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17648"/>
          </a:xfrm>
          <a:prstGeom prst="rect">
            <a:avLst/>
          </a:prstGeom>
        </p:spPr>
      </p:pic>
      <p:pic>
        <p:nvPicPr>
          <p:cNvPr id="6" name="Picture 5" descr="Bank tab logo for stress testing Powerpoint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41" y="2168528"/>
            <a:ext cx="3165121" cy="685305"/>
          </a:xfrm>
          <a:prstGeom prst="rect">
            <a:avLst/>
          </a:prstGeom>
        </p:spPr>
      </p:pic>
      <p:sp>
        <p:nvSpPr>
          <p:cNvPr id="1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30000" y="4213225"/>
            <a:ext cx="6120000" cy="5080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 sz="2800" dirty="0" smtClean="0"/>
              <a:t>Subtitle for event – (Arial 28pt)</a:t>
            </a:r>
            <a:endParaRPr lang="en-US" sz="28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30000" y="3596706"/>
            <a:ext cx="6120000" cy="531812"/>
          </a:xfrm>
        </p:spPr>
        <p:txBody>
          <a:bodyPr anchor="b" anchorCtr="0"/>
          <a:lstStyle>
            <a:lvl1pPr>
              <a:defRPr sz="2800"/>
            </a:lvl1pPr>
          </a:lstStyle>
          <a:p>
            <a:r>
              <a:rPr lang="en-US" sz="2800" dirty="0" smtClean="0"/>
              <a:t>Title of the event – (Arial 28pt bold)</a:t>
            </a:r>
            <a:endParaRPr lang="en-GB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9284" y="5128252"/>
            <a:ext cx="6120000" cy="468861"/>
          </a:xfrm>
        </p:spPr>
        <p:txBody>
          <a:bodyPr/>
          <a:lstStyle>
            <a:lvl1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1pPr>
            <a:lvl2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2pPr>
            <a:lvl3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3pPr>
            <a:lvl4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4pPr>
            <a:lvl5pPr>
              <a:buNone/>
              <a:def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5pPr>
          </a:lstStyle>
          <a:p>
            <a:r>
              <a:rPr lang="en-GB" dirty="0" smtClean="0"/>
              <a:t>Date (Arial 16pt)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502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30000" y="3243600"/>
            <a:ext cx="7772400" cy="508000"/>
          </a:xfrm>
        </p:spPr>
        <p:txBody>
          <a:bodyPr/>
          <a:lstStyle>
            <a:lvl1pPr marL="0" indent="0">
              <a:buFontTx/>
              <a:buNone/>
              <a:defRPr sz="2400" b="0"/>
            </a:lvl1pPr>
          </a:lstStyle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Speaker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30000" y="2365202"/>
            <a:ext cx="7772400" cy="5318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Title of the talk/session (Arial 24pt bold)</a:t>
            </a:r>
            <a:endParaRPr lang="en-GB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Picture 2" descr="BoE logo_A4 mas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357"/>
            <a:ext cx="1868400" cy="36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30236" y="3699401"/>
            <a:ext cx="7772400" cy="3816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/>
              <a:t>Organisation/Job title</a:t>
            </a:r>
          </a:p>
        </p:txBody>
      </p:sp>
    </p:spTree>
    <p:extLst>
      <p:ext uri="{BB962C8B-B14F-4D97-AF65-F5344CB8AC3E}">
        <p14:creationId xmlns:p14="http://schemas.microsoft.com/office/powerpoint/2010/main" val="272547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30000" y="3243600"/>
            <a:ext cx="7772400" cy="508000"/>
          </a:xfrm>
        </p:spPr>
        <p:txBody>
          <a:bodyPr/>
          <a:lstStyle>
            <a:lvl1pPr marL="0" indent="0">
              <a:buFontTx/>
              <a:buNone/>
              <a:defRPr sz="2400" b="0"/>
            </a:lvl1pPr>
          </a:lstStyle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Speaker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30000" y="2365202"/>
            <a:ext cx="7772400" cy="5318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Title of the talk/session (Arial 24pt bold)</a:t>
            </a:r>
            <a:endParaRPr lang="en-GB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2" descr="BoE logo_A4 mas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357"/>
            <a:ext cx="1868400" cy="36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30236" y="3699401"/>
            <a:ext cx="7772400" cy="3816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/>
              <a:t>Organisation/Job title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8212"/>
            <a:ext cx="7869238" cy="4294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042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66800"/>
            <a:ext cx="7869238" cy="20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3910649"/>
            <a:ext cx="7869238" cy="20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55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Content and Text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28654" y="1666800"/>
            <a:ext cx="3857625" cy="429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8679" y="1666800"/>
            <a:ext cx="3859213" cy="429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7015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FCBA8-B3BE-4BC1-B1F3-797E5353F6B9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7095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Impact Assessment Training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005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nk Powerpoint Narrow title slide 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17648"/>
          </a:xfrm>
          <a:prstGeom prst="rect">
            <a:avLst/>
          </a:prstGeom>
        </p:spPr>
      </p:pic>
      <p:pic>
        <p:nvPicPr>
          <p:cNvPr id="6" name="Picture 5" descr="Bank tab logo for stress testing Powerpoint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41" y="2168528"/>
            <a:ext cx="3165121" cy="685305"/>
          </a:xfrm>
          <a:prstGeom prst="rect">
            <a:avLst/>
          </a:prstGeom>
        </p:spPr>
      </p:pic>
      <p:sp>
        <p:nvSpPr>
          <p:cNvPr id="1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30000" y="4213225"/>
            <a:ext cx="6120000" cy="5080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 sz="2800" dirty="0" smtClean="0"/>
              <a:t>Subtitle for event – (Arial 28pt)</a:t>
            </a:r>
            <a:endParaRPr lang="en-US" sz="28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30000" y="3596706"/>
            <a:ext cx="6120000" cy="531812"/>
          </a:xfrm>
        </p:spPr>
        <p:txBody>
          <a:bodyPr anchor="b" anchorCtr="0"/>
          <a:lstStyle>
            <a:lvl1pPr>
              <a:defRPr sz="2800"/>
            </a:lvl1pPr>
          </a:lstStyle>
          <a:p>
            <a:r>
              <a:rPr lang="en-US" sz="2800" dirty="0" smtClean="0"/>
              <a:t>Title of the event – (Arial 28pt bold)</a:t>
            </a:r>
            <a:endParaRPr lang="en-GB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9284" y="5128252"/>
            <a:ext cx="6120000" cy="468861"/>
          </a:xfrm>
        </p:spPr>
        <p:txBody>
          <a:bodyPr/>
          <a:lstStyle>
            <a:lvl1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1pPr>
            <a:lvl2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2pPr>
            <a:lvl3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3pPr>
            <a:lvl4pPr>
              <a:buNone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4pPr>
            <a:lvl5pPr>
              <a:buNone/>
              <a:def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79" charset="-128"/>
                <a:cs typeface="+mn-cs"/>
              </a:defRPr>
            </a:lvl5pPr>
          </a:lstStyle>
          <a:p>
            <a:r>
              <a:rPr lang="en-GB" dirty="0" smtClean="0"/>
              <a:t>Date (Arial 16pt)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7661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30000" y="3243600"/>
            <a:ext cx="7772400" cy="508000"/>
          </a:xfrm>
        </p:spPr>
        <p:txBody>
          <a:bodyPr/>
          <a:lstStyle>
            <a:lvl1pPr marL="0" indent="0">
              <a:buFontTx/>
              <a:buNone/>
              <a:defRPr sz="2400" b="0"/>
            </a:lvl1pPr>
          </a:lstStyle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Speaker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30000" y="2365202"/>
            <a:ext cx="7772400" cy="5318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Title of the talk/session (Arial 24pt bold)</a:t>
            </a:r>
            <a:endParaRPr lang="en-GB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Picture 2" descr="BoE logo_A4 mas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357"/>
            <a:ext cx="1868400" cy="36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30236" y="3699401"/>
            <a:ext cx="7772400" cy="3816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/>
              <a:t>Organisation/Job title</a:t>
            </a:r>
          </a:p>
        </p:txBody>
      </p:sp>
    </p:spTree>
    <p:extLst>
      <p:ext uri="{BB962C8B-B14F-4D97-AF65-F5344CB8AC3E}">
        <p14:creationId xmlns:p14="http://schemas.microsoft.com/office/powerpoint/2010/main" val="39067240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8212"/>
            <a:ext cx="7869238" cy="4294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4245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66800"/>
            <a:ext cx="7869238" cy="20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3910649"/>
            <a:ext cx="7869238" cy="20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9404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Content and Text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28654" y="1666800"/>
            <a:ext cx="3857625" cy="429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8679" y="1666800"/>
            <a:ext cx="3859213" cy="429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4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8212"/>
            <a:ext cx="7869238" cy="4294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FCBA8-B3BE-4BC1-B1F3-797E5353F6B9}" type="slidenum">
              <a:rPr lang="nl-N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1907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Impact Assessment Training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891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66800"/>
            <a:ext cx="7869238" cy="20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3910649"/>
            <a:ext cx="7869238" cy="20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Content and Text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28654" y="1666800"/>
            <a:ext cx="3857625" cy="429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8679" y="1666800"/>
            <a:ext cx="3859213" cy="429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FCBA8-B3BE-4BC1-B1F3-797E5353F6B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91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5715-4299-4CC5-ADA5-5051C324EBB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87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8041C-3981-48C6-9D1D-11453B73320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6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3BD2-94D6-4D38-AE5A-79914C12A29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39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oE logo_A4 mast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0725" y="6191357"/>
            <a:ext cx="1868400" cy="36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877889"/>
            <a:ext cx="7869238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666801"/>
            <a:ext cx="7869238" cy="42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588966"/>
            <a:ext cx="78692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>
                <a:cs typeface="Arial" charset="0"/>
              </a:defRPr>
            </a:lvl1pPr>
          </a:lstStyle>
          <a:p>
            <a:r>
              <a:rPr lang="en-US" smtClean="0"/>
              <a:t>Running title - to change choose Insert, Header and Footer</a:t>
            </a:r>
            <a:endParaRPr lang="en-GB" dirty="0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0217" y="6232525"/>
            <a:ext cx="55276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800"/>
              </a:lnSpc>
              <a:spcBef>
                <a:spcPct val="0"/>
              </a:spcBef>
              <a:buFontTx/>
              <a:buNone/>
              <a:defRPr sz="1000" b="1">
                <a:cs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903868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1059DE0E-F079-440C-9896-688C9E1AB25F}" type="slidenum">
              <a:rPr lang="en-GB" smtClean="0"/>
              <a:pPr>
                <a:buFontTx/>
                <a:buNone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52" r:id="rId3"/>
    <p:sldLayoutId id="2147483677" r:id="rId4"/>
    <p:sldLayoutId id="2147483678" r:id="rId5"/>
    <p:sldLayoutId id="2147483679" r:id="rId6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6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CD540C7D-721A-4D6C-A1DB-5F35820F230F}" type="datetime1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20/08/2018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206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oE logo_A4 mast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0725" y="6191357"/>
            <a:ext cx="1868400" cy="36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877889"/>
            <a:ext cx="7869238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666801"/>
            <a:ext cx="7869238" cy="42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588966"/>
            <a:ext cx="78692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>
                <a:cs typeface="Arial" charset="0"/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0217" y="6232525"/>
            <a:ext cx="55276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800"/>
              </a:lnSpc>
              <a:spcBef>
                <a:spcPct val="0"/>
              </a:spcBef>
              <a:buFontTx/>
              <a:buNone/>
              <a:defRPr sz="1000" b="1">
                <a:cs typeface="Arial" charset="0"/>
              </a:defRPr>
            </a:lvl1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903868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6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BoE logo_A4 mast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0725" y="6191357"/>
            <a:ext cx="1868400" cy="36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877889"/>
            <a:ext cx="7869238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666801"/>
            <a:ext cx="7869238" cy="42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588966"/>
            <a:ext cx="786923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>
                <a:cs typeface="Arial" charset="0"/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Running title - to change choose Insert, Header and Footer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0217" y="6232525"/>
            <a:ext cx="55276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800"/>
              </a:lnSpc>
              <a:spcBef>
                <a:spcPct val="0"/>
              </a:spcBef>
              <a:buFontTx/>
              <a:buNone/>
              <a:defRPr sz="1000" b="1">
                <a:cs typeface="Arial" charset="0"/>
              </a:defRPr>
            </a:lvl1pPr>
          </a:lstStyle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903868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1059DE0E-F079-440C-9896-688C9E1AB25F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>
                <a:buFontTx/>
                <a:buNone/>
              </a:pPr>
              <a:t>‹#›</a:t>
            </a:fld>
            <a:endParaRPr lang="en-GB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9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pitchFamily="79" charset="-128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6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7" y="1773241"/>
            <a:ext cx="7704137" cy="1470025"/>
          </a:xfrm>
        </p:spPr>
        <p:txBody>
          <a:bodyPr/>
          <a:lstStyle/>
          <a:p>
            <a:pPr algn="ctr">
              <a:spcAft>
                <a:spcPts val="0"/>
              </a:spcAft>
              <a:defRPr/>
            </a:pPr>
            <a:r>
              <a:rPr lang="en-GB" sz="2800" dirty="0" smtClean="0">
                <a:latin typeface="Times New Roman" pitchFamily="18" charset="0"/>
              </a:rPr>
              <a:t/>
            </a:r>
            <a:br>
              <a:rPr lang="en-GB" sz="2800" dirty="0" smtClean="0">
                <a:latin typeface="Times New Roman" pitchFamily="18" charset="0"/>
              </a:rPr>
            </a:br>
            <a:r>
              <a:rPr lang="en-GB" sz="2800" dirty="0" smtClean="0">
                <a:latin typeface="Times New Roman" pitchFamily="18" charset="0"/>
              </a:rPr>
              <a:t/>
            </a:r>
            <a:br>
              <a:rPr lang="en-GB" sz="2800" dirty="0" smtClean="0">
                <a:latin typeface="Times New Roman" pitchFamily="18" charset="0"/>
              </a:rPr>
            </a:br>
            <a:r>
              <a:rPr lang="en-GB" sz="2800" dirty="0" smtClean="0">
                <a:solidFill>
                  <a:schemeClr val="tx1"/>
                </a:solidFill>
                <a:latin typeface="Segoe UI Light" panose="020B0502040204020203" pitchFamily="34" charset="0"/>
              </a:rPr>
              <a:t>Post-Implementation Evaluations of G20 Financial Regulatory Reforms</a:t>
            </a:r>
            <a:br>
              <a:rPr lang="en-GB" sz="2800" dirty="0" smtClean="0">
                <a:solidFill>
                  <a:schemeClr val="tx1"/>
                </a:solidFill>
                <a:latin typeface="Segoe UI Light" panose="020B0502040204020203" pitchFamily="34" charset="0"/>
              </a:rPr>
            </a:br>
            <a:r>
              <a:rPr lang="en-GB" sz="2800" dirty="0" smtClean="0">
                <a:solidFill>
                  <a:schemeClr val="tx1"/>
                </a:solidFill>
                <a:latin typeface="Segoe UI Light" panose="020B0502040204020203" pitchFamily="34" charset="0"/>
              </a:rPr>
              <a:t/>
            </a:r>
            <a:br>
              <a:rPr lang="en-GB" sz="2800" dirty="0" smtClean="0">
                <a:solidFill>
                  <a:schemeClr val="tx1"/>
                </a:solidFill>
                <a:latin typeface="Segoe UI Light" panose="020B0502040204020203" pitchFamily="34" charset="0"/>
              </a:rPr>
            </a:br>
            <a:r>
              <a:rPr lang="en-GB" sz="2800" i="1" dirty="0" smtClean="0">
                <a:latin typeface="Segoe UI Light" panose="020B0502040204020203" pitchFamily="34" charset="0"/>
              </a:rPr>
              <a:t>Challenges &amp; Opportunities</a:t>
            </a:r>
            <a:br>
              <a:rPr lang="en-GB" sz="2800" i="1" dirty="0" smtClean="0">
                <a:latin typeface="Segoe UI Light" panose="020B0502040204020203" pitchFamily="34" charset="0"/>
              </a:rPr>
            </a:br>
            <a:r>
              <a:rPr lang="en-GB" sz="3200" dirty="0" smtClean="0">
                <a:latin typeface="Segoe UI Light" panose="020B0502040204020203" pitchFamily="34" charset="0"/>
              </a:rPr>
              <a:t/>
            </a:r>
            <a:br>
              <a:rPr lang="en-GB" sz="3200" dirty="0" smtClean="0">
                <a:latin typeface="Segoe UI Light" panose="020B0502040204020203" pitchFamily="34" charset="0"/>
              </a:rPr>
            </a:br>
            <a:r>
              <a:rPr lang="en-GB" sz="800" dirty="0">
                <a:latin typeface="Segoe UI Light" panose="020B0502040204020203" pitchFamily="34" charset="0"/>
              </a:rPr>
              <a:t/>
            </a:r>
            <a:br>
              <a:rPr lang="en-GB" sz="800" dirty="0">
                <a:latin typeface="Segoe UI Light" panose="020B0502040204020203" pitchFamily="34" charset="0"/>
              </a:rPr>
            </a:br>
            <a:r>
              <a:rPr lang="en-GB" sz="2800" dirty="0">
                <a:latin typeface="Segoe UI Light" panose="020B0502040204020203" pitchFamily="34" charset="0"/>
              </a:rPr>
              <a:t>Neeltje van </a:t>
            </a:r>
            <a:r>
              <a:rPr lang="en-GB" sz="2800" dirty="0" smtClean="0">
                <a:latin typeface="Segoe UI Light" panose="020B0502040204020203" pitchFamily="34" charset="0"/>
              </a:rPr>
              <a:t>Horen</a:t>
            </a:r>
            <a:r>
              <a:rPr lang="en-GB" sz="2200" dirty="0" smtClean="0">
                <a:latin typeface="Segoe UI Light" panose="020B0502040204020203" pitchFamily="34" charset="0"/>
              </a:rPr>
              <a:t/>
            </a:r>
            <a:br>
              <a:rPr lang="en-GB" sz="2200" dirty="0" smtClean="0">
                <a:latin typeface="Segoe UI Light" panose="020B0502040204020203" pitchFamily="34" charset="0"/>
              </a:rPr>
            </a:br>
            <a:r>
              <a:rPr lang="en-GB" sz="800" dirty="0" smtClean="0">
                <a:latin typeface="Segoe UI Light" panose="020B0502040204020203" pitchFamily="34" charset="0"/>
              </a:rPr>
              <a:t> </a:t>
            </a:r>
            <a:br>
              <a:rPr lang="en-GB" sz="800" dirty="0" smtClean="0">
                <a:latin typeface="Segoe UI Light" panose="020B0502040204020203" pitchFamily="34" charset="0"/>
              </a:rPr>
            </a:br>
            <a:r>
              <a:rPr lang="en-GB" sz="2200" i="1" dirty="0" smtClean="0">
                <a:latin typeface="Segoe UI Light" panose="020B0502040204020203" pitchFamily="34" charset="0"/>
              </a:rPr>
              <a:t>Bank </a:t>
            </a:r>
            <a:r>
              <a:rPr lang="en-GB" sz="2200" i="1" dirty="0">
                <a:latin typeface="Segoe UI Light" panose="020B0502040204020203" pitchFamily="34" charset="0"/>
              </a:rPr>
              <a:t>of England &amp; </a:t>
            </a:r>
            <a:r>
              <a:rPr lang="en-GB" sz="2200" i="1" dirty="0" smtClean="0">
                <a:latin typeface="Segoe UI Light" panose="020B0502040204020203" pitchFamily="34" charset="0"/>
              </a:rPr>
              <a:t>CEPR</a:t>
            </a:r>
            <a:r>
              <a:rPr lang="en-GB" sz="2200" dirty="0">
                <a:latin typeface="Segoe UI Light" panose="020B0502040204020203" pitchFamily="34" charset="0"/>
              </a:rPr>
              <a:t/>
            </a:r>
            <a:br>
              <a:rPr lang="en-GB" sz="2200" dirty="0">
                <a:latin typeface="Segoe UI Light" panose="020B0502040204020203" pitchFamily="34" charset="0"/>
              </a:rPr>
            </a:br>
            <a:r>
              <a:rPr lang="en-GB" sz="2200" dirty="0" smtClean="0">
                <a:latin typeface="Segoe UI Light" panose="020B0502040204020203" pitchFamily="34" charset="0"/>
              </a:rPr>
              <a:t/>
            </a:r>
            <a:br>
              <a:rPr lang="en-GB" sz="2200" dirty="0" smtClean="0">
                <a:latin typeface="Segoe UI Light" panose="020B0502040204020203" pitchFamily="34" charset="0"/>
              </a:rPr>
            </a:br>
            <a:r>
              <a:rPr lang="en-GB" sz="1000" dirty="0">
                <a:latin typeface="Segoe UI Light" panose="020B0502040204020203" pitchFamily="34" charset="0"/>
              </a:rPr>
              <a:t/>
            </a:r>
            <a:br>
              <a:rPr lang="en-GB" sz="1000" dirty="0">
                <a:latin typeface="Segoe UI Light" panose="020B0502040204020203" pitchFamily="34" charset="0"/>
              </a:rPr>
            </a:br>
            <a:r>
              <a:rPr lang="en-GB" sz="1000" dirty="0" smtClean="0">
                <a:latin typeface="Segoe UI Light" panose="020B0502040204020203" pitchFamily="34" charset="0"/>
              </a:rPr>
              <a:t/>
            </a:r>
            <a:br>
              <a:rPr lang="en-GB" sz="1000" dirty="0" smtClean="0">
                <a:latin typeface="Segoe UI Light" panose="020B0502040204020203" pitchFamily="34" charset="0"/>
              </a:rPr>
            </a:br>
            <a:r>
              <a:rPr lang="en-GB" sz="1000" dirty="0" smtClean="0">
                <a:latin typeface="Segoe UI Light" panose="020B0502040204020203" pitchFamily="34" charset="0"/>
              </a:rPr>
              <a:t/>
            </a:r>
            <a:br>
              <a:rPr lang="en-GB" sz="1000" dirty="0" smtClean="0">
                <a:latin typeface="Segoe UI Light" panose="020B0502040204020203" pitchFamily="34" charset="0"/>
              </a:rPr>
            </a:br>
            <a:endParaRPr lang="en-GB" sz="1600" dirty="0" smtClean="0">
              <a:latin typeface="Segoe UI Light" panose="020B0502040204020203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1167" y="4490523"/>
            <a:ext cx="8013290" cy="115254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nl-NL" sz="2200" dirty="0" smtClean="0">
                <a:solidFill>
                  <a:srgbClr val="000000"/>
                </a:solidFill>
                <a:latin typeface="Segoe UI Light" panose="020B0502040204020203" pitchFamily="34" charset="0"/>
                <a:ea typeface="Geneva" pitchFamily="34" charset="0"/>
                <a:cs typeface="Geneva" pitchFamily="34" charset="0"/>
              </a:rPr>
              <a:t>2018 CEBRA Annual Meeting -Plenary Session II</a:t>
            </a:r>
          </a:p>
          <a:p>
            <a:pPr>
              <a:lnSpc>
                <a:spcPct val="90000"/>
              </a:lnSpc>
            </a:pPr>
            <a:r>
              <a:rPr lang="en-US" altLang="nl-NL" sz="2200" dirty="0" smtClean="0">
                <a:solidFill>
                  <a:srgbClr val="000000"/>
                </a:solidFill>
                <a:latin typeface="Segoe UI Light" panose="020B0502040204020203" pitchFamily="34" charset="0"/>
                <a:ea typeface="Geneva" pitchFamily="34" charset="0"/>
                <a:cs typeface="Geneva" pitchFamily="34" charset="0"/>
              </a:rPr>
              <a:t>Frankfurt, 20-21 August 2018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9380" y="5508523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  <a:buNone/>
            </a:pPr>
            <a:r>
              <a:rPr lang="en-US" sz="1600" dirty="0" smtClean="0">
                <a:latin typeface="Segoe UI Light" panose="020B0502040204020203" pitchFamily="34" charset="0"/>
                <a:cs typeface="Times" panose="02020603050405020304" pitchFamily="18" charset="0"/>
              </a:rPr>
              <a:t>Disclaimer: </a:t>
            </a:r>
            <a:r>
              <a:rPr lang="en-US" sz="1600" dirty="0">
                <a:latin typeface="Segoe UI Light" panose="020B0502040204020203" pitchFamily="34" charset="0"/>
                <a:ea typeface="Calibri"/>
                <a:cs typeface="Times" panose="02020603050405020304" pitchFamily="18" charset="0"/>
              </a:rPr>
              <a:t>This presentation represents </a:t>
            </a:r>
            <a:r>
              <a:rPr lang="en-US" sz="1600" dirty="0" smtClean="0">
                <a:latin typeface="Segoe UI Light" panose="020B0502040204020203" pitchFamily="34" charset="0"/>
                <a:ea typeface="Calibri"/>
                <a:cs typeface="Times" panose="02020603050405020304" pitchFamily="18" charset="0"/>
              </a:rPr>
              <a:t>my own </a:t>
            </a:r>
            <a:r>
              <a:rPr lang="en-US" sz="1600" dirty="0">
                <a:latin typeface="Segoe UI Light" panose="020B0502040204020203" pitchFamily="34" charset="0"/>
                <a:ea typeface="Calibri"/>
                <a:cs typeface="Times" panose="02020603050405020304" pitchFamily="18" charset="0"/>
              </a:rPr>
              <a:t>views and not necessarily those of </a:t>
            </a:r>
            <a:r>
              <a:rPr lang="en-US" sz="1600" dirty="0" smtClean="0">
                <a:latin typeface="Segoe UI Light" panose="020B0502040204020203" pitchFamily="34" charset="0"/>
                <a:ea typeface="Calibri"/>
                <a:cs typeface="Times" panose="02020603050405020304" pitchFamily="18" charset="0"/>
              </a:rPr>
              <a:t>the Bank of England or its staff</a:t>
            </a:r>
            <a:r>
              <a:rPr lang="en-US" sz="1600" dirty="0">
                <a:latin typeface="Segoe UI Light" panose="020B0502040204020203" pitchFamily="34" charset="0"/>
                <a:ea typeface="Calibri"/>
                <a:cs typeface="Times" panose="02020603050405020304" pitchFamily="18" charset="0"/>
              </a:rPr>
              <a:t>.</a:t>
            </a:r>
            <a:endParaRPr lang="en-GB" dirty="0">
              <a:effectLst/>
              <a:latin typeface="Segoe UI Light" panose="020B0502040204020203" pitchFamily="34" charset="0"/>
              <a:ea typeface="Calibri"/>
              <a:cs typeface="Times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5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latin typeface="Segoe UI Light" panose="020B0502040204020203" pitchFamily="34" charset="0"/>
              </a:rPr>
              <a:t>Important role for Central Bank researchers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972667" y="1589854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Methodological skills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72667" y="2354322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Direct access to policy makers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66624" y="3086863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Access to supervisory data</a:t>
            </a:r>
            <a:endParaRPr lang="en-GB" sz="2600" b="1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66624" y="3847062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Validation through peer review</a:t>
            </a:r>
            <a:endParaRPr lang="en-GB" sz="2600" b="1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68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0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latin typeface="Segoe UI Light" panose="020B0502040204020203" pitchFamily="34" charset="0"/>
              </a:rPr>
              <a:t>Example evaluation G20 regulatory reform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608985" y="2535427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40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Repo market functioning: The role of capital regulation</a:t>
            </a:r>
            <a:endParaRPr lang="en-GB" sz="4000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08985" y="3928330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Antonis Kotidis and Neeltje van Horen </a:t>
            </a:r>
            <a:endParaRPr lang="en-GB" sz="2400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58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>
                <a:latin typeface="Segoe UI Light" panose="020B0502040204020203" pitchFamily="34" charset="0"/>
              </a:rPr>
              <a:t>Why do we care about the repo market?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608985" y="1589854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Facilitates flow of cash and securities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08985" y="2354322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Efficient allocation of capital to real economy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2942" y="3086863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Very large: $12 trillion outstanding</a:t>
            </a:r>
            <a:endParaRPr lang="en-GB" sz="2600" b="1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2942" y="3698931"/>
            <a:ext cx="7992888" cy="119853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Essential for financial stability and efficient transmission monetary policy</a:t>
            </a:r>
          </a:p>
        </p:txBody>
      </p:sp>
    </p:spTree>
    <p:extLst>
      <p:ext uri="{BB962C8B-B14F-4D97-AF65-F5344CB8AC3E}">
        <p14:creationId xmlns:p14="http://schemas.microsoft.com/office/powerpoint/2010/main" val="42237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Reduction in repo activity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17951" y="5019791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0"/>
              </a:spcBef>
              <a:buFontTx/>
              <a:buNone/>
            </a:pPr>
            <a:r>
              <a:rPr lang="en-GB" sz="1200" dirty="0" smtClean="0">
                <a:solidFill>
                  <a:srgbClr val="000000"/>
                </a:solidFill>
                <a:latin typeface="Times" pitchFamily="18" charset="0"/>
                <a:ea typeface="ヒラギノ角ゴ Pro W3" pitchFamily="-1" charset="-128"/>
              </a:rPr>
              <a:t>Source: CGFS report on Repo market functioning</a:t>
            </a:r>
            <a:endParaRPr lang="en-GB" sz="1200" dirty="0">
              <a:solidFill>
                <a:srgbClr val="000000"/>
              </a:solidFill>
              <a:latin typeface="Times" pitchFamily="18" charset="0"/>
              <a:ea typeface="ヒラギノ角ゴ Pro W3" pitchFamily="-1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53" y="1286363"/>
            <a:ext cx="8389109" cy="364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7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>
                <a:solidFill>
                  <a:srgbClr val="000000"/>
                </a:solidFill>
                <a:latin typeface="Segoe UI Light" panose="020B0502040204020203" pitchFamily="34" charset="0"/>
              </a:rPr>
              <a:t>Leverage ratio and repo </a:t>
            </a:r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market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5295548" y="1782307"/>
            <a:ext cx="3312368" cy="886177"/>
          </a:xfrm>
          <a:prstGeom prst="roundRect">
            <a:avLst/>
          </a:prstGeom>
          <a:noFill/>
          <a:ln w="25400" cap="flat" cmpd="sng" algn="ctr">
            <a:solidFill>
              <a:srgbClr val="8064A2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Repo market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15028" y="1787457"/>
            <a:ext cx="3312368" cy="886177"/>
          </a:xfrm>
          <a:prstGeom prst="roundRect">
            <a:avLst/>
          </a:prstGeom>
          <a:noFill/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Leverage ratio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323440" y="1936708"/>
            <a:ext cx="720080" cy="587676"/>
          </a:xfrm>
          <a:prstGeom prst="rightArrow">
            <a:avLst/>
          </a:prstGeom>
          <a:noFill/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15028" y="2787776"/>
            <a:ext cx="3312368" cy="714843"/>
          </a:xfrm>
          <a:prstGeom prst="roundRect">
            <a:avLst/>
          </a:prstGeom>
          <a:noFill/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Capital/balance</a:t>
            </a:r>
            <a:r>
              <a:rPr kumimoji="0" lang="en-GB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 sheet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  <a:cs typeface="+mn-cs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295548" y="2787776"/>
            <a:ext cx="3312368" cy="714843"/>
          </a:xfrm>
          <a:prstGeom prst="roundRect">
            <a:avLst/>
          </a:prstGeom>
          <a:noFill/>
          <a:ln w="25400" cap="flat" cmpd="sng" algn="ctr">
            <a:solidFill>
              <a:srgbClr val="8064A2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Low margin activity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295548" y="3655017"/>
            <a:ext cx="3312368" cy="714843"/>
          </a:xfrm>
          <a:prstGeom prst="roundRect">
            <a:avLst/>
          </a:prstGeom>
          <a:noFill/>
          <a:ln w="25400" cap="flat" cmpd="sng" algn="ctr">
            <a:solidFill>
              <a:srgbClr val="8064A2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Counts towards balance sheet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295548" y="4528114"/>
            <a:ext cx="3312368" cy="756809"/>
          </a:xfrm>
          <a:prstGeom prst="roundRect">
            <a:avLst/>
          </a:prstGeom>
          <a:noFill/>
          <a:ln w="25400" cap="flat" cmpd="sng" algn="ctr">
            <a:solidFill>
              <a:srgbClr val="8064A2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Relative more costly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15028" y="3655017"/>
            <a:ext cx="3312368" cy="714843"/>
          </a:xfrm>
          <a:prstGeom prst="roundRect">
            <a:avLst/>
          </a:prstGeom>
          <a:noFill/>
          <a:ln w="25400" cap="flat" cmpd="sng" algn="ctr">
            <a:solidFill>
              <a:srgbClr val="C0504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0" dirty="0">
                <a:latin typeface="Segoe UI Light" panose="020B0502040204020203" pitchFamily="34" charset="0"/>
              </a:rPr>
              <a:t>Capital charge same regardless risk/return asset</a:t>
            </a:r>
          </a:p>
        </p:txBody>
      </p:sp>
      <p:pic>
        <p:nvPicPr>
          <p:cNvPr id="16" name="Picture 2" descr="X:\Neeltje\Research - Presentations\Discussant\2017\Naples\Pics\ban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667" y="4435659"/>
            <a:ext cx="2645885" cy="211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76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9" grpId="0" animBg="1"/>
      <p:bldP spid="20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latin typeface="Segoe UI Light" panose="020B0502040204020203" pitchFamily="34" charset="0"/>
              </a:rPr>
              <a:t>Benchmarking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608985" y="1589854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Ex ante cost – benefit analysis crucial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151112" y="2201922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Was there intention to reduce repo market liquidity?</a:t>
            </a:r>
            <a:endParaRPr lang="en-GB" sz="2400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778915" y="2838998"/>
            <a:ext cx="7992888" cy="50687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2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Intended or unintended consequence?</a:t>
            </a:r>
            <a:endParaRPr lang="en-GB" sz="2200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51112" y="3345873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Expected heterogeneous effects?</a:t>
            </a:r>
            <a:endParaRPr lang="en-GB" sz="2400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84958" y="3957941"/>
            <a:ext cx="7992888" cy="50687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2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Different segments of the market?</a:t>
            </a:r>
            <a:endParaRPr lang="en-GB" sz="2200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4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Feasibility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1082631" y="2212374"/>
            <a:ext cx="8110518" cy="59380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>
                <a:latin typeface="Segoe UI Light" panose="020B0502040204020203" pitchFamily="34" charset="0"/>
                <a:ea typeface="+mn-ea"/>
              </a:rPr>
              <a:t>Plausible exogenous variation affecting some key players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087411" y="2806179"/>
            <a:ext cx="8110518" cy="592281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>
                <a:latin typeface="Segoe UI Light" panose="020B0502040204020203" pitchFamily="34" charset="0"/>
                <a:ea typeface="+mn-ea"/>
              </a:rPr>
              <a:t>Isolate demand from supply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97276" y="1525004"/>
            <a:ext cx="8110518" cy="71484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Identification challenges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087411" y="3399093"/>
            <a:ext cx="8110518" cy="59380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>
                <a:latin typeface="Segoe UI Light" panose="020B0502040204020203" pitchFamily="34" charset="0"/>
                <a:ea typeface="+mn-ea"/>
              </a:rPr>
              <a:t>Control for confounding factors</a:t>
            </a:r>
          </a:p>
        </p:txBody>
      </p:sp>
    </p:spTree>
    <p:extLst>
      <p:ext uri="{BB962C8B-B14F-4D97-AF65-F5344CB8AC3E}">
        <p14:creationId xmlns:p14="http://schemas.microsoft.com/office/powerpoint/2010/main" val="261100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7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latin typeface="Segoe UI Light" panose="020B0502040204020203" pitchFamily="34" charset="0"/>
              </a:rPr>
              <a:t>Feasibility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785630" y="1589854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Policy shock: quasi-natural experiment 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85630" y="2325430"/>
            <a:ext cx="7992888" cy="60480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Very detailed supervisory data 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85630" y="3082638"/>
            <a:ext cx="7992888" cy="60480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Technical skills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85630" y="3953333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Access to policy makers to understand implementation policy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1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4"/>
            <a:ext cx="7869238" cy="1015377"/>
          </a:xfrm>
        </p:spPr>
        <p:txBody>
          <a:bodyPr anchor="t"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Quasi – natural experiment: </a:t>
            </a:r>
            <a:b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</a:br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    </a:t>
            </a:r>
            <a:r>
              <a:rPr lang="en-GB" sz="28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Change in reporting requirements UK</a:t>
            </a:r>
            <a:endParaRPr lang="en-GB" sz="28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261093" y="6000050"/>
            <a:ext cx="5527675" cy="230832"/>
          </a:xfrm>
          <a:ln>
            <a:noFill/>
          </a:ln>
        </p:spPr>
        <p:txBody>
          <a:bodyPr anchor="t"/>
          <a:lstStyle/>
          <a:p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713621" y="1735103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kern="0" dirty="0" smtClean="0">
                <a:latin typeface="Segoe UI Light" panose="020B0502040204020203" pitchFamily="34" charset="0"/>
                <a:ea typeface="+mn-ea"/>
              </a:rPr>
              <a:t>January 2016:  </a:t>
            </a:r>
            <a:r>
              <a:rPr kumimoji="0" lang="en-GB" sz="2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</a:rPr>
              <a:t>Introduction 3%</a:t>
            </a:r>
            <a:r>
              <a:rPr kumimoji="0" lang="en-GB" sz="26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</a:rPr>
              <a:t> leverage ratio</a:t>
            </a:r>
            <a:endParaRPr kumimoji="0" lang="en-GB" sz="2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13621" y="2404519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kern="0" dirty="0" smtClean="0">
                <a:latin typeface="Segoe UI Light" panose="020B0502040204020203" pitchFamily="34" charset="0"/>
                <a:ea typeface="+mn-ea"/>
              </a:rPr>
              <a:t>7 stress-tested banks</a:t>
            </a:r>
            <a:endParaRPr kumimoji="0" lang="en-GB" sz="2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3621" y="3042643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kern="0" dirty="0">
                <a:latin typeface="Segoe UI Light" panose="020B0502040204020203" pitchFamily="34" charset="0"/>
              </a:rPr>
              <a:t>January 2017: </a:t>
            </a:r>
            <a:r>
              <a:rPr lang="en-GB" sz="2600" kern="0" dirty="0" smtClean="0">
                <a:latin typeface="Segoe UI Light" panose="020B0502040204020203" pitchFamily="34" charset="0"/>
              </a:rPr>
              <a:t>“</a:t>
            </a:r>
            <a:r>
              <a:rPr lang="en-GB" sz="2600" kern="0" dirty="0">
                <a:latin typeface="Segoe UI Light" panose="020B0502040204020203" pitchFamily="34" charset="0"/>
              </a:rPr>
              <a:t>monthly averaging” to “daily averaging”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13621" y="3695610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kern="0" dirty="0">
                <a:latin typeface="Segoe UI Light" panose="020B0502040204020203" pitchFamily="34" charset="0"/>
              </a:rPr>
              <a:t>Reduces ability to window dress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13621" y="4364068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kern="0" noProof="0" dirty="0" smtClean="0">
                <a:latin typeface="Segoe UI Light" panose="020B0502040204020203" pitchFamily="34" charset="0"/>
                <a:ea typeface="+mn-ea"/>
              </a:rPr>
              <a:t>Tightens leverage ratio</a:t>
            </a:r>
            <a:endParaRPr kumimoji="0" lang="en-GB" sz="2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45450" y="5002192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kern="0" noProof="0" dirty="0" smtClean="0">
                <a:latin typeface="Segoe UI Light" panose="020B0502040204020203" pitchFamily="34" charset="0"/>
                <a:ea typeface="+mn-ea"/>
              </a:rPr>
              <a:t>Affected 4 dealers in repo market, 12 unaffected</a:t>
            </a:r>
            <a:endParaRPr kumimoji="0" lang="en-GB" sz="2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6196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/>
      <p:bldP spid="16" grpId="0"/>
      <p:bldP spid="17" grpId="0"/>
      <p:bldP spid="20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Affected dealers reacted to this shock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62" y="1268361"/>
            <a:ext cx="7917564" cy="443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5436096" y="1268361"/>
            <a:ext cx="3195629" cy="4434349"/>
          </a:xfrm>
          <a:prstGeom prst="rect">
            <a:avLst/>
          </a:prstGeom>
          <a:solidFill>
            <a:srgbClr val="F1F8F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7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59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latin typeface="Segoe UI Light" panose="020B0502040204020203" pitchFamily="34" charset="0"/>
              </a:rPr>
              <a:t>Three key challenges policy evaluation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2954586" y="1589854"/>
            <a:ext cx="6106285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“Evaluate by comparison with a standard”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8985" y="1589854"/>
            <a:ext cx="2738064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Benchmarking: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54586" y="2499669"/>
            <a:ext cx="6377468" cy="1035629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“</a:t>
            </a: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Capacity to carry out a meaningful evaluation”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8831" y="2499670"/>
            <a:ext cx="2738064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Feasibility: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004060" y="3714985"/>
            <a:ext cx="6551227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“</a:t>
            </a: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Ensure no bias, judgement or prejudice </a:t>
            </a: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affects </a:t>
            </a: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the outcome</a:t>
            </a: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”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08985" y="3527948"/>
            <a:ext cx="2738064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Objectivity: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34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9" grpId="0"/>
      <p:bldP spid="12" grpId="0"/>
      <p:bldP spid="13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Affected dealers reacted to this shock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62" y="1268361"/>
            <a:ext cx="7917564" cy="443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0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Non-affected dealers did not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62" y="1288026"/>
            <a:ext cx="7933559" cy="441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24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5"/>
            <a:ext cx="7869238" cy="501650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Key advantages policy shock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261093" y="6232525"/>
            <a:ext cx="5527675" cy="230832"/>
          </a:xfrm>
        </p:spPr>
        <p:txBody>
          <a:bodyPr anchor="t"/>
          <a:lstStyle/>
          <a:p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620103" y="1835987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  <a:ea typeface="+mn-ea"/>
              </a:rPr>
              <a:t>Natural control and treatment group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20103" y="2505403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  <a:ea typeface="+mn-ea"/>
              </a:rPr>
              <a:t>Isolated change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20103" y="3143527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</a:rPr>
              <a:t>Limited anticipation effects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20103" y="3796494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 smtClean="0">
                <a:latin typeface="Segoe UI Light" panose="020B0502040204020203" pitchFamily="34" charset="0"/>
              </a:rPr>
              <a:t>All affected dealers incentive to react</a:t>
            </a:r>
            <a:endParaRPr lang="en-GB" sz="2600" b="1" kern="0" dirty="0">
              <a:latin typeface="Segoe UI Light" panose="020B05020402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0103" y="5072742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</a:rPr>
              <a:t>Exploit exogenous </a:t>
            </a:r>
            <a:r>
              <a:rPr lang="en-GB" sz="2600" b="1" kern="0" dirty="0" smtClean="0">
                <a:latin typeface="Segoe UI Light" panose="020B0502040204020203" pitchFamily="34" charset="0"/>
              </a:rPr>
              <a:t>tightening of </a:t>
            </a:r>
            <a:r>
              <a:rPr lang="en-GB" sz="2600" b="1" kern="0" dirty="0">
                <a:latin typeface="Segoe UI Light" panose="020B0502040204020203" pitchFamily="34" charset="0"/>
              </a:rPr>
              <a:t>leverage ratio</a:t>
            </a:r>
          </a:p>
        </p:txBody>
      </p:sp>
    </p:spTree>
    <p:extLst>
      <p:ext uri="{BB962C8B-B14F-4D97-AF65-F5344CB8AC3E}">
        <p14:creationId xmlns:p14="http://schemas.microsoft.com/office/powerpoint/2010/main" val="45950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/>
      <p:bldP spid="16" grpId="0"/>
      <p:bldP spid="17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5"/>
            <a:ext cx="7869238" cy="501650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Sterling Money Market Database (SMMD)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261093" y="6232525"/>
            <a:ext cx="5527675" cy="230832"/>
          </a:xfrm>
        </p:spPr>
        <p:txBody>
          <a:bodyPr anchor="t"/>
          <a:lstStyle/>
          <a:p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713621" y="2478419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  <a:ea typeface="+mn-ea"/>
              </a:rPr>
              <a:t>Near-universe gilt repo </a:t>
            </a:r>
            <a:r>
              <a:rPr lang="en-GB" sz="2600" b="1" kern="0" dirty="0" smtClean="0">
                <a:latin typeface="Segoe UI Light" panose="020B0502040204020203" pitchFamily="34" charset="0"/>
                <a:ea typeface="+mn-ea"/>
              </a:rPr>
              <a:t>transactions, from Feb 2016</a:t>
            </a:r>
            <a:endParaRPr lang="en-GB" sz="2600" b="1" kern="0" dirty="0"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13621" y="3147835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</a:rPr>
              <a:t>Size, rate, maturity, collateral etc.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13621" y="3785959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</a:rPr>
              <a:t>Key feature: Dealer and counterparty known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13621" y="1830600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 smtClean="0">
                <a:latin typeface="Segoe UI Light" panose="020B0502040204020203" pitchFamily="34" charset="0"/>
                <a:ea typeface="+mn-ea"/>
              </a:rPr>
              <a:t>Supervisory, transaction-level data</a:t>
            </a:r>
            <a:endParaRPr lang="en-GB" sz="2600" b="1" kern="0" dirty="0"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285121" y="4424083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 smtClean="0">
                <a:latin typeface="Segoe UI Light" panose="020B0502040204020203" pitchFamily="34" charset="0"/>
              </a:rPr>
              <a:t>Isolate demand from supply (client fixed effects)</a:t>
            </a:r>
            <a:endParaRPr lang="en-GB" sz="2400" kern="0" dirty="0"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14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/>
      <p:bldP spid="16" grpId="0"/>
      <p:bldP spid="10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4034" y="211950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GB" sz="1800" b="1" dirty="0" smtClean="0">
                <a:solidFill>
                  <a:prstClr val="black"/>
                </a:solidFill>
                <a:latin typeface="Segoe UI Light" panose="020B0502040204020203" pitchFamily="34" charset="0"/>
              </a:rPr>
              <a:t>Month before policy change</a:t>
            </a:r>
            <a:endParaRPr lang="en-GB" sz="1800" b="1" i="1" dirty="0">
              <a:solidFill>
                <a:prstClr val="black"/>
              </a:solidFill>
              <a:latin typeface="Segoe UI Light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04621" y="211950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GB" sz="1800" b="1" dirty="0" smtClean="0">
                <a:solidFill>
                  <a:prstClr val="black"/>
                </a:solidFill>
                <a:latin typeface="Segoe UI Light" panose="020B0502040204020203" pitchFamily="34" charset="0"/>
              </a:rPr>
              <a:t>Month after</a:t>
            </a:r>
            <a:r>
              <a:rPr lang="en-US" sz="1800" b="1" dirty="0" smtClean="0">
                <a:solidFill>
                  <a:prstClr val="black"/>
                </a:solidFill>
                <a:latin typeface="Segoe UI Light" panose="020B0502040204020203" pitchFamily="34" charset="0"/>
              </a:rPr>
              <a:t> policy change</a:t>
            </a:r>
            <a:endParaRPr lang="en-GB" sz="1800" b="1" i="1" dirty="0">
              <a:solidFill>
                <a:prstClr val="black"/>
              </a:solidFill>
              <a:latin typeface="Segoe UI Light" panose="020B05020402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73775" y="5045718"/>
            <a:ext cx="2139658" cy="609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GB" sz="1800" b="1" dirty="0" smtClean="0">
                <a:solidFill>
                  <a:prstClr val="black"/>
                </a:solidFill>
                <a:latin typeface="Segoe UI Light" panose="020B0502040204020203" pitchFamily="34" charset="0"/>
              </a:rPr>
              <a:t>∆Volume</a:t>
            </a:r>
            <a:endParaRPr lang="en-GB" sz="1800" b="1" dirty="0">
              <a:solidFill>
                <a:prstClr val="black"/>
              </a:solidFill>
              <a:latin typeface="Segoe UI Light" panose="020B0502040204020203" pitchFamily="34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08985" y="563257"/>
            <a:ext cx="7869238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9pPr>
          </a:lstStyle>
          <a:p>
            <a:pPr>
              <a:buFontTx/>
              <a:buNone/>
            </a:pPr>
            <a:r>
              <a:rPr lang="en-GB" sz="2800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Difference-in-Differences</a:t>
            </a:r>
            <a:endParaRPr lang="en-GB" sz="2800" kern="0" dirty="0">
              <a:solidFill>
                <a:prstClr val="black"/>
              </a:solidFill>
              <a:latin typeface="Segoe UI Light" panose="020B0502040204020203" pitchFamily="34" charset="0"/>
            </a:endParaRPr>
          </a:p>
        </p:txBody>
      </p:sp>
      <p:sp>
        <p:nvSpPr>
          <p:cNvPr id="2" name="Left Brace 1"/>
          <p:cNvSpPr/>
          <p:nvPr/>
        </p:nvSpPr>
        <p:spPr>
          <a:xfrm rot="16200000">
            <a:off x="4248108" y="2695227"/>
            <a:ext cx="315027" cy="4464425"/>
          </a:xfrm>
          <a:prstGeom prst="leftBrace">
            <a:avLst>
              <a:gd name="adj1" fmla="val 23273"/>
              <a:gd name="adj2" fmla="val 53578"/>
            </a:avLst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sz="1800">
              <a:solidFill>
                <a:prstClr val="black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4543604" y="1659956"/>
            <a:ext cx="0" cy="3283527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708229" y="1181104"/>
            <a:ext cx="3810407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GB" sz="1800" b="1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Change LR Reporting :</a:t>
            </a:r>
          </a:p>
          <a:p>
            <a:pPr>
              <a:buFontTx/>
              <a:buNone/>
            </a:pPr>
            <a:r>
              <a:rPr lang="en-GB" sz="1800" b="1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January </a:t>
            </a:r>
            <a:r>
              <a:rPr lang="en-GB" sz="1800" b="1" kern="0" dirty="0">
                <a:solidFill>
                  <a:srgbClr val="000000"/>
                </a:solidFill>
                <a:latin typeface="Segoe UI Light" panose="020B0502040204020203" pitchFamily="34" charset="0"/>
              </a:rPr>
              <a:t>01, 2017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11727" y="2893458"/>
            <a:ext cx="3896578" cy="1496550"/>
            <a:chOff x="311727" y="2893458"/>
            <a:chExt cx="3896578" cy="1496550"/>
          </a:xfrm>
        </p:grpSpPr>
        <p:sp>
          <p:nvSpPr>
            <p:cNvPr id="9" name="Rounded Rectangle 8"/>
            <p:cNvSpPr/>
            <p:nvPr/>
          </p:nvSpPr>
          <p:spPr>
            <a:xfrm>
              <a:off x="311727" y="2893458"/>
              <a:ext cx="1601264" cy="672075"/>
            </a:xfrm>
            <a:prstGeom prst="roundRect">
              <a:avLst/>
            </a:prstGeom>
            <a:solidFill>
              <a:srgbClr val="C00000">
                <a:alpha val="14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GB" sz="1800" b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Affected Dealer </a:t>
              </a:r>
              <a:r>
                <a:rPr lang="en-GB" sz="1800" b="1" i="1" dirty="0" err="1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i</a:t>
              </a:r>
              <a:r>
                <a:rPr lang="en-GB" sz="1800" b="1" i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 </a:t>
              </a:r>
              <a:endParaRPr lang="en-GB" sz="1800" b="1" i="1" dirty="0">
                <a:solidFill>
                  <a:prstClr val="black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696137" y="3308101"/>
              <a:ext cx="1512168" cy="6720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  <a:alpha val="27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GB" sz="1800" b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Client </a:t>
              </a:r>
              <a:r>
                <a:rPr lang="en-GB" sz="1800" b="1" i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j </a:t>
              </a:r>
              <a:endParaRPr lang="en-GB" sz="1800" b="1" i="1" dirty="0">
                <a:solidFill>
                  <a:prstClr val="black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5" name="Left-Right Arrow 4"/>
            <p:cNvSpPr/>
            <p:nvPr/>
          </p:nvSpPr>
          <p:spPr>
            <a:xfrm rot="1860420">
              <a:off x="1964888" y="3318302"/>
              <a:ext cx="720080" cy="78606"/>
            </a:xfrm>
            <a:prstGeom prst="left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11727" y="3717933"/>
              <a:ext cx="1601264" cy="672075"/>
            </a:xfrm>
            <a:prstGeom prst="round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GB" sz="1800" b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Non-Affected Dealer </a:t>
              </a:r>
              <a:r>
                <a:rPr lang="en-GB" sz="1800" b="1" i="1" dirty="0" err="1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i</a:t>
              </a:r>
              <a:r>
                <a:rPr lang="en-GB" sz="1800" b="1" i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 </a:t>
              </a:r>
              <a:endParaRPr lang="en-GB" sz="1800" b="1" i="1" dirty="0">
                <a:solidFill>
                  <a:prstClr val="black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1" name="Left-Right Arrow 20"/>
            <p:cNvSpPr/>
            <p:nvPr/>
          </p:nvSpPr>
          <p:spPr>
            <a:xfrm rot="19958726">
              <a:off x="1938034" y="3856558"/>
              <a:ext cx="720080" cy="78606"/>
            </a:xfrm>
            <a:prstGeom prst="left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en-GB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872439" y="2871041"/>
            <a:ext cx="3896578" cy="1496550"/>
            <a:chOff x="311727" y="2893458"/>
            <a:chExt cx="3896578" cy="1496550"/>
          </a:xfrm>
        </p:grpSpPr>
        <p:sp>
          <p:nvSpPr>
            <p:cNvPr id="23" name="Rounded Rectangle 22"/>
            <p:cNvSpPr/>
            <p:nvPr/>
          </p:nvSpPr>
          <p:spPr>
            <a:xfrm>
              <a:off x="311727" y="2893458"/>
              <a:ext cx="1601264" cy="672075"/>
            </a:xfrm>
            <a:prstGeom prst="roundRect">
              <a:avLst/>
            </a:prstGeom>
            <a:solidFill>
              <a:srgbClr val="C00000">
                <a:alpha val="14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GB" sz="1800" b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Affected Dealer </a:t>
              </a:r>
              <a:r>
                <a:rPr lang="en-GB" sz="1800" b="1" i="1" dirty="0" err="1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i</a:t>
              </a:r>
              <a:r>
                <a:rPr lang="en-GB" sz="1800" b="1" i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 </a:t>
              </a:r>
              <a:endParaRPr lang="en-GB" sz="1800" b="1" i="1" dirty="0">
                <a:solidFill>
                  <a:prstClr val="black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696137" y="3308101"/>
              <a:ext cx="1512168" cy="6720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  <a:alpha val="27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GB" sz="1800" b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Client </a:t>
              </a:r>
              <a:r>
                <a:rPr lang="en-GB" sz="1800" b="1" i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j </a:t>
              </a:r>
              <a:endParaRPr lang="en-GB" sz="1800" b="1" i="1" dirty="0">
                <a:solidFill>
                  <a:prstClr val="black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5" name="Left-Right Arrow 24"/>
            <p:cNvSpPr/>
            <p:nvPr/>
          </p:nvSpPr>
          <p:spPr>
            <a:xfrm rot="1860420">
              <a:off x="1964888" y="3318302"/>
              <a:ext cx="720080" cy="78606"/>
            </a:xfrm>
            <a:prstGeom prst="left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11727" y="3717933"/>
              <a:ext cx="1601264" cy="672075"/>
            </a:xfrm>
            <a:prstGeom prst="round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GB" sz="1800" b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Non-Affected Dealer </a:t>
              </a:r>
              <a:r>
                <a:rPr lang="en-GB" sz="1800" b="1" i="1" dirty="0" err="1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i</a:t>
              </a:r>
              <a:r>
                <a:rPr lang="en-GB" sz="1800" b="1" i="1" dirty="0" smtClean="0">
                  <a:solidFill>
                    <a:prstClr val="black"/>
                  </a:solidFill>
                  <a:latin typeface="Segoe UI Light" panose="020B0502040204020203" pitchFamily="34" charset="0"/>
                </a:rPr>
                <a:t> </a:t>
              </a:r>
              <a:endParaRPr lang="en-GB" sz="1800" b="1" i="1" dirty="0">
                <a:solidFill>
                  <a:prstClr val="black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8" name="Left-Right Arrow 27"/>
            <p:cNvSpPr/>
            <p:nvPr/>
          </p:nvSpPr>
          <p:spPr>
            <a:xfrm rot="19958726">
              <a:off x="1938034" y="3856558"/>
              <a:ext cx="720080" cy="78606"/>
            </a:xfrm>
            <a:prstGeom prst="left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en-GB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550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08985" y="563257"/>
            <a:ext cx="7869238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9pPr>
          </a:lstStyle>
          <a:p>
            <a:pPr>
              <a:buFontTx/>
              <a:buNone/>
            </a:pPr>
            <a:r>
              <a:rPr lang="en-GB" sz="3200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Impact leverage ratio on repo market</a:t>
            </a:r>
            <a:endParaRPr lang="en-GB" sz="3200" kern="0" dirty="0">
              <a:solidFill>
                <a:prstClr val="black"/>
              </a:solidFill>
              <a:latin typeface="Segoe UI Light" panose="020B0502040204020203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1352550"/>
            <a:ext cx="6053137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08985" y="563257"/>
            <a:ext cx="7869238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9pPr>
          </a:lstStyle>
          <a:p>
            <a:pPr>
              <a:buFontTx/>
              <a:buNone/>
            </a:pPr>
            <a:r>
              <a:rPr lang="en-GB" sz="3200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Impact leverage ratio on repo market</a:t>
            </a:r>
            <a:endParaRPr lang="en-GB" sz="3200" kern="0" dirty="0">
              <a:solidFill>
                <a:prstClr val="black"/>
              </a:solidFill>
              <a:latin typeface="Segoe UI Light" panose="020B0502040204020203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1352550"/>
            <a:ext cx="6053137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-794" y="5984169"/>
            <a:ext cx="9144000" cy="873831"/>
          </a:xfrm>
          <a:prstGeom prst="roundRect">
            <a:avLst/>
          </a:prstGeom>
          <a:solidFill>
            <a:srgbClr val="CC7672">
              <a:alpha val="49000"/>
            </a:srgbClr>
          </a:solidFill>
          <a:ln w="285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noProof="0" dirty="0" smtClean="0">
                <a:solidFill>
                  <a:prstClr val="black"/>
                </a:solidFill>
                <a:latin typeface="Segoe UI Light" panose="020B0502040204020203" pitchFamily="34" charset="0"/>
                <a:ea typeface="+mn-ea"/>
                <a:cs typeface="Arial" panose="020B0604020202020204" pitchFamily="34" charset="0"/>
              </a:rPr>
              <a:t>Reduction repo volume</a:t>
            </a:r>
            <a:endParaRPr kumimoji="0" lang="en-GB" sz="2600" b="1" i="0" u="none" strike="noStrike" kern="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876676" y="1692924"/>
            <a:ext cx="2061479" cy="3470564"/>
          </a:xfrm>
          <a:prstGeom prst="ellipse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50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08985" y="563257"/>
            <a:ext cx="7869238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9pPr>
          </a:lstStyle>
          <a:p>
            <a:pPr>
              <a:buFontTx/>
              <a:buNone/>
            </a:pPr>
            <a:r>
              <a:rPr lang="en-GB" sz="3200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Impact leverage ratio on repo market</a:t>
            </a:r>
            <a:endParaRPr lang="en-GB" sz="3200" kern="0" dirty="0">
              <a:solidFill>
                <a:prstClr val="black"/>
              </a:solidFill>
              <a:latin typeface="Segoe UI Light" panose="020B0502040204020203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1352550"/>
            <a:ext cx="6053137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-794" y="5984169"/>
            <a:ext cx="9144000" cy="873831"/>
          </a:xfrm>
          <a:prstGeom prst="roundRect">
            <a:avLst/>
          </a:prstGeom>
          <a:solidFill>
            <a:srgbClr val="CC7672">
              <a:alpha val="49000"/>
            </a:srgbClr>
          </a:solidFill>
          <a:ln w="285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noProof="0" dirty="0" smtClean="0">
                <a:solidFill>
                  <a:prstClr val="black"/>
                </a:solidFill>
                <a:latin typeface="Segoe UI Light" panose="020B0502040204020203" pitchFamily="34" charset="0"/>
                <a:ea typeface="+mn-ea"/>
                <a:cs typeface="Arial" panose="020B0604020202020204" pitchFamily="34" charset="0"/>
              </a:rPr>
              <a:t>Heterogeneous effects: small clients affected</a:t>
            </a:r>
            <a:endParaRPr kumimoji="0" lang="en-GB" sz="2600" b="1" i="0" u="none" strike="noStrike" kern="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715867" y="1692924"/>
            <a:ext cx="2061479" cy="3470564"/>
          </a:xfrm>
          <a:prstGeom prst="ellipse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14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15E1-8331-46C3-85B3-68A7DA149F7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608985" y="563257"/>
            <a:ext cx="7869238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pitchFamily="79" charset="-128"/>
              </a:defRPr>
            </a:lvl9pPr>
          </a:lstStyle>
          <a:p>
            <a:pPr>
              <a:buFontTx/>
              <a:buNone/>
            </a:pPr>
            <a:r>
              <a:rPr lang="en-GB" sz="3200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Impact leverage ratio on repo market</a:t>
            </a:r>
            <a:endParaRPr lang="en-GB" sz="3200" kern="0" dirty="0">
              <a:solidFill>
                <a:prstClr val="black"/>
              </a:solidFill>
              <a:latin typeface="Segoe UI Light" panose="020B0502040204020203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1352550"/>
            <a:ext cx="6053137" cy="415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-794" y="5984169"/>
            <a:ext cx="9144000" cy="873831"/>
          </a:xfrm>
          <a:prstGeom prst="roundRect">
            <a:avLst/>
          </a:prstGeom>
          <a:solidFill>
            <a:srgbClr val="CC7672">
              <a:alpha val="49000"/>
            </a:srgbClr>
          </a:solidFill>
          <a:ln w="285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noProof="0" dirty="0" smtClean="0">
                <a:solidFill>
                  <a:prstClr val="black"/>
                </a:solidFill>
                <a:latin typeface="Segoe UI Light" panose="020B0502040204020203" pitchFamily="34" charset="0"/>
                <a:ea typeface="+mn-ea"/>
                <a:cs typeface="Arial" panose="020B0604020202020204" pitchFamily="34" charset="0"/>
              </a:rPr>
              <a:t>Large clients not</a:t>
            </a:r>
            <a:endParaRPr kumimoji="0" lang="en-GB" sz="2600" b="1" i="0" u="none" strike="noStrike" kern="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536296" y="1692924"/>
            <a:ext cx="2061479" cy="3470564"/>
          </a:xfrm>
          <a:prstGeom prst="ellipse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18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5"/>
            <a:ext cx="7869238" cy="501650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Other margins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261093" y="6232525"/>
            <a:ext cx="5527675" cy="230832"/>
          </a:xfrm>
        </p:spPr>
        <p:txBody>
          <a:bodyPr anchor="t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13621" y="1558616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 smtClean="0">
                <a:solidFill>
                  <a:srgbClr val="000000"/>
                </a:solidFill>
                <a:latin typeface="Segoe UI Light" panose="020B0502040204020203" pitchFamily="34" charset="0"/>
                <a:ea typeface="ＭＳ Ｐゴシック"/>
              </a:rPr>
              <a:t>Reduction number of transactions</a:t>
            </a:r>
            <a:endParaRPr lang="en-GB" sz="2600" b="1" kern="0" dirty="0">
              <a:solidFill>
                <a:srgbClr val="000000"/>
              </a:solidFill>
              <a:latin typeface="Segoe UI Light" panose="020B0502040204020203" pitchFamily="34" charset="0"/>
              <a:ea typeface="ＭＳ Ｐゴシック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3621" y="2385019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Worsening repo pricing</a:t>
            </a:r>
            <a:endParaRPr lang="en-GB" sz="2600" b="1" kern="0" dirty="0">
              <a:solidFill>
                <a:srgbClr val="000000"/>
              </a:solidFill>
              <a:latin typeface="Segoe UI Light" panose="020B0502040204020203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13621" y="3218682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No impact haircuts or maturities</a:t>
            </a:r>
            <a:endParaRPr lang="en-GB" sz="2600" b="1" kern="0" dirty="0">
              <a:solidFill>
                <a:srgbClr val="000000"/>
              </a:solidFill>
              <a:latin typeface="Segoe UI Light" panose="020B05020402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13621" y="4005986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Consistent with a supply shock due to higher cost repo because tightening of leverage ratio</a:t>
            </a:r>
            <a:endParaRPr lang="en-GB" sz="2600" b="1" kern="0" dirty="0">
              <a:solidFill>
                <a:srgbClr val="000000"/>
              </a:solidFill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73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7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latin typeface="Segoe UI Light" panose="020B0502040204020203" pitchFamily="34" charset="0"/>
              </a:rPr>
              <a:t>Benchmarking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392615"/>
            <a:ext cx="5527675" cy="230832"/>
          </a:xfrm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733676" y="1589854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Identifying market failure, risk or problem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33676" y="2354322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Developing and implementing policy 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27633" y="3859021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Ex ante cost-benefit analysis essential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0671" y="4631179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600" b="1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69837" y="4471089"/>
            <a:ext cx="7992888" cy="542087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Expected impact on particular market</a:t>
            </a:r>
            <a:endParaRPr lang="en-GB" sz="2400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69837" y="5018535"/>
            <a:ext cx="7992888" cy="498697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Identify unintended consequences</a:t>
            </a:r>
            <a:endParaRPr lang="en-GB" sz="2400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50671" y="3086863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Policy evaluation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84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7" grpId="0"/>
      <p:bldP spid="10" grpId="0"/>
      <p:bldP spid="8" grpId="0"/>
      <p:bldP spid="9" grpId="0"/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5"/>
            <a:ext cx="7869238" cy="501650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Aggregate effect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261093" y="6232525"/>
            <a:ext cx="5527675" cy="230832"/>
          </a:xfrm>
        </p:spPr>
        <p:txBody>
          <a:bodyPr anchor="t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13621" y="1558616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 smtClean="0">
                <a:solidFill>
                  <a:srgbClr val="000000"/>
                </a:solidFill>
                <a:latin typeface="Segoe UI Light" panose="020B0502040204020203" pitchFamily="34" charset="0"/>
                <a:ea typeface="ＭＳ Ｐゴシック"/>
              </a:rPr>
              <a:t>Affected dealers step away from small clients</a:t>
            </a:r>
            <a:endParaRPr lang="en-GB" sz="2600" b="1" kern="0" dirty="0">
              <a:solidFill>
                <a:srgbClr val="000000"/>
              </a:solidFill>
              <a:latin typeface="Segoe UI Light" panose="020B0502040204020203" pitchFamily="34" charset="0"/>
              <a:ea typeface="ＭＳ Ｐゴシック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13621" y="2385019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Assume no change in behaviour non-affected dealers</a:t>
            </a:r>
            <a:endParaRPr lang="en-GB" sz="2600" b="1" kern="0" dirty="0">
              <a:solidFill>
                <a:srgbClr val="000000"/>
              </a:solidFill>
              <a:latin typeface="Segoe UI Light" panose="020B0502040204020203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13621" y="3218682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>
                <a:solidFill>
                  <a:srgbClr val="000000"/>
                </a:solidFill>
                <a:latin typeface="Segoe UI Light" panose="020B0502040204020203" pitchFamily="34" charset="0"/>
              </a:rPr>
              <a:t>Small clients can place 32% (2.9 billion) less cash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3621" y="4005986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>
                <a:solidFill>
                  <a:srgbClr val="000000"/>
                </a:solidFill>
                <a:latin typeface="Segoe UI Light" panose="020B0502040204020203" pitchFamily="34" charset="0"/>
              </a:rPr>
              <a:t>But non-constrained, foreign dealers stepping in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285121" y="4644110"/>
            <a:ext cx="8256310" cy="53056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>
                <a:latin typeface="Segoe UI Light" panose="020B0502040204020203" pitchFamily="34" charset="0"/>
              </a:rPr>
              <a:t>No 1-on-1 decline total repo activity small clients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285121" y="5160192"/>
            <a:ext cx="8256310" cy="53056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400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Increase market share small clients 39% to 49%</a:t>
            </a:r>
            <a:endParaRPr lang="en-GB" sz="2400" kern="0" dirty="0">
              <a:solidFill>
                <a:srgbClr val="000000"/>
              </a:solidFill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8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7" grpId="0"/>
      <p:bldP spid="7" grpId="0"/>
      <p:bldP spid="8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5"/>
            <a:ext cx="7869238" cy="501650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Impact leverage ratio on repo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261093" y="6232525"/>
            <a:ext cx="5527675" cy="230832"/>
          </a:xfrm>
        </p:spPr>
        <p:txBody>
          <a:bodyPr anchor="t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13621" y="1797607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>
                <a:solidFill>
                  <a:srgbClr val="000000"/>
                </a:solidFill>
                <a:latin typeface="Segoe UI Light" panose="020B0502040204020203" pitchFamily="34" charset="0"/>
                <a:ea typeface="ＭＳ Ｐゴシック"/>
              </a:rPr>
              <a:t>Tightening leverage ratio reduces repo market liquidity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13621" y="2624010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>
                <a:solidFill>
                  <a:srgbClr val="000000"/>
                </a:solidFill>
                <a:latin typeface="Segoe UI Light" panose="020B0502040204020203" pitchFamily="34" charset="0"/>
              </a:rPr>
              <a:t>Especially affecting small </a:t>
            </a:r>
            <a:r>
              <a:rPr lang="en-GB" sz="2600" b="1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clients</a:t>
            </a:r>
            <a:endParaRPr lang="en-GB" sz="2600" b="1" kern="0" dirty="0">
              <a:solidFill>
                <a:srgbClr val="000000"/>
              </a:solidFill>
              <a:latin typeface="Segoe UI Light" panose="020B0502040204020203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13621" y="3457673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Normal conditions: market </a:t>
            </a:r>
            <a:r>
              <a:rPr lang="en-GB" sz="2600" b="1" kern="0" dirty="0">
                <a:solidFill>
                  <a:srgbClr val="000000"/>
                </a:solidFill>
                <a:latin typeface="Segoe UI Light" panose="020B0502040204020203" pitchFamily="34" charset="0"/>
              </a:rPr>
              <a:t>resilient and quick adjustment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3621" y="4273407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600" b="1" kern="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Increase reliance on less stable funding sources (?)</a:t>
            </a:r>
            <a:endParaRPr lang="en-GB" sz="2600" b="1" kern="0" dirty="0">
              <a:solidFill>
                <a:srgbClr val="000000"/>
              </a:solidFill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97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5"/>
            <a:ext cx="7869238" cy="501650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Objectivity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261093" y="6232525"/>
            <a:ext cx="5527675" cy="230832"/>
          </a:xfrm>
        </p:spPr>
        <p:txBody>
          <a:bodyPr anchor="t"/>
          <a:lstStyle/>
          <a:p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796748" y="1835987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Objective analysis of one consequence leverage ratio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96360" y="2671657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Merits analysis judged by the academic community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96360" y="3476414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Not regulators marking their own homework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96360" y="4290107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But regulators important correct interpretation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1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/>
      <p:bldP spid="7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latin typeface="Segoe UI Light" panose="020B0502040204020203" pitchFamily="34" charset="0"/>
              </a:rPr>
              <a:t>Limitations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608985" y="1589854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Partial analysis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151112" y="2201922"/>
            <a:ext cx="7992888" cy="49971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Same impact other repo markets?</a:t>
            </a:r>
            <a:endParaRPr lang="en-GB" sz="2400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151112" y="2701636"/>
            <a:ext cx="7992888" cy="50687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2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Interactions with other types of regulation?</a:t>
            </a:r>
            <a:endParaRPr lang="en-GB" sz="2200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8985" y="3335482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No assessment of (social) cost and benefits</a:t>
            </a:r>
            <a:endParaRPr lang="en-GB" sz="2600" b="1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22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5"/>
            <a:ext cx="7869238" cy="501650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Final remarks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261093" y="6232525"/>
            <a:ext cx="5527675" cy="230832"/>
          </a:xfrm>
        </p:spPr>
        <p:txBody>
          <a:bodyPr anchor="t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13621" y="1558616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</a:rPr>
              <a:t>Evaluation of regulatory reforms is critical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13621" y="2385019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</a:rPr>
              <a:t>Feasibility and objectivity are crucial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13621" y="3218682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</a:rPr>
              <a:t>Key area for interaction policy makers and researchers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13621" y="4005986"/>
            <a:ext cx="8256310" cy="63812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>
                <a:latin typeface="Segoe UI Light" panose="020B0502040204020203" pitchFamily="34" charset="0"/>
              </a:rPr>
              <a:t>Central Bank researchers especially well positioned</a:t>
            </a:r>
          </a:p>
        </p:txBody>
      </p:sp>
    </p:spTree>
    <p:extLst>
      <p:ext uri="{BB962C8B-B14F-4D97-AF65-F5344CB8AC3E}">
        <p14:creationId xmlns:p14="http://schemas.microsoft.com/office/powerpoint/2010/main" val="402625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8212"/>
            <a:ext cx="8050401" cy="4294441"/>
          </a:xfrm>
        </p:spPr>
        <p:txBody>
          <a:bodyPr/>
          <a:lstStyle/>
          <a:p>
            <a:pPr marL="0" lvl="0" indent="0" algn="ctr">
              <a:lnSpc>
                <a:spcPct val="110000"/>
              </a:lnSpc>
              <a:spcAft>
                <a:spcPts val="600"/>
              </a:spcAft>
              <a:buNone/>
            </a:pPr>
            <a:endParaRPr lang="en-GB" sz="36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en-GB" sz="7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THANK YOU</a:t>
            </a:r>
            <a:endParaRPr lang="en-US" altLang="nl-NL" sz="7200" dirty="0">
              <a:latin typeface="Segoe UI Light" panose="020B0502040204020203" pitchFamily="34" charset="0"/>
              <a:ea typeface="Geneva" pitchFamily="34" charset="0"/>
              <a:cs typeface="Times New Roman" pitchFamily="18" charset="0"/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</a:pP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26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latin typeface="Segoe UI Light" panose="020B0502040204020203" pitchFamily="34" charset="0"/>
              </a:rPr>
              <a:t>Feasibility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972667" y="1589854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Technical skills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972667" y="2354322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Data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66624" y="3086863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Resources</a:t>
            </a:r>
            <a:endParaRPr lang="en-GB" sz="2600" b="1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89662" y="3859021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600" b="1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0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0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Feasibility: Technical skills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1082631" y="2212374"/>
            <a:ext cx="8110518" cy="59380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Recognize useful policy shocks to exploit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087411" y="2806179"/>
            <a:ext cx="8110518" cy="592281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Address endogeneity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 concerns to enable causal inference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  <a:cs typeface="+mn-cs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194458" y="3403069"/>
            <a:ext cx="6177809" cy="43181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noProof="0" dirty="0" smtClean="0">
                <a:latin typeface="Segoe UI Light" panose="020B0502040204020203" pitchFamily="34" charset="0"/>
                <a:ea typeface="+mn-ea"/>
              </a:rPr>
              <a:t>Reverse causality</a:t>
            </a:r>
            <a:endParaRPr kumimoji="0" lang="en-GB" sz="2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7276" y="1525004"/>
            <a:ext cx="8110518" cy="71484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Ability to deal with methodological challenges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194457" y="3834879"/>
            <a:ext cx="6177809" cy="446809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noProof="0" dirty="0" smtClean="0">
                <a:latin typeface="Segoe UI Light" panose="020B0502040204020203" pitchFamily="34" charset="0"/>
                <a:ea typeface="+mn-ea"/>
              </a:rPr>
              <a:t>Omitted variables</a:t>
            </a:r>
            <a:endParaRPr kumimoji="0" lang="en-GB" sz="2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82631" y="4281688"/>
            <a:ext cx="8110518" cy="59380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 smtClean="0">
                <a:latin typeface="Segoe UI Light" panose="020B0502040204020203" pitchFamily="34" charset="0"/>
                <a:ea typeface="+mn-ea"/>
              </a:rPr>
              <a:t>Knowledge state-of-the-art techniques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Feasibility: Technical skills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45311"/>
            <a:ext cx="5527675" cy="230832"/>
          </a:xfrm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1093022" y="2073160"/>
            <a:ext cx="8110518" cy="545981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Ex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 ante cost-benefit analysis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  <a:cs typeface="+mn-cs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93022" y="3616669"/>
            <a:ext cx="8110518" cy="56111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How was policy implemented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204845" y="4193255"/>
            <a:ext cx="6177809" cy="504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noProof="0" dirty="0" smtClean="0">
                <a:latin typeface="Segoe UI Light" panose="020B0502040204020203" pitchFamily="34" charset="0"/>
                <a:ea typeface="+mn-ea"/>
              </a:rPr>
              <a:t>Which banks affected?</a:t>
            </a:r>
            <a:endParaRPr kumimoji="0" lang="en-GB" sz="2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7667" y="1385790"/>
            <a:ext cx="8110518" cy="71484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egoe UI Light" panose="020B0502040204020203" pitchFamily="34" charset="0"/>
                <a:ea typeface="+mn-ea"/>
                <a:cs typeface="+mn-cs"/>
              </a:rPr>
              <a:t>Ability to understand the policy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04849" y="4697323"/>
            <a:ext cx="6177809" cy="50915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noProof="0" dirty="0" smtClean="0">
                <a:latin typeface="Segoe UI Light" panose="020B0502040204020203" pitchFamily="34" charset="0"/>
                <a:ea typeface="+mn-ea"/>
              </a:rPr>
              <a:t>How exactly affects banks’ balance sheet? </a:t>
            </a:r>
            <a:endParaRPr kumimoji="0" lang="en-GB" sz="2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04847" y="2619141"/>
            <a:ext cx="6177809" cy="49876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noProof="0" dirty="0" smtClean="0">
                <a:latin typeface="Segoe UI Light" panose="020B0502040204020203" pitchFamily="34" charset="0"/>
                <a:ea typeface="+mn-ea"/>
              </a:rPr>
              <a:t>What were the expected outcomes?</a:t>
            </a:r>
            <a:endParaRPr kumimoji="0" lang="en-GB" sz="2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204846" y="3117905"/>
            <a:ext cx="6177809" cy="49876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noProof="0" dirty="0" smtClean="0">
                <a:latin typeface="Segoe UI Light" panose="020B0502040204020203" pitchFamily="34" charset="0"/>
                <a:ea typeface="+mn-ea"/>
              </a:rPr>
              <a:t>Any unforeseen/unintended consequences?</a:t>
            </a:r>
            <a:endParaRPr kumimoji="0" lang="en-GB" sz="2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Segoe UI Light" panose="020B0502040204020203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028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Feasibility: Data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45311"/>
            <a:ext cx="5527675" cy="230832"/>
          </a:xfrm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1093022" y="2600122"/>
            <a:ext cx="8110518" cy="545981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 smtClean="0">
                <a:latin typeface="Segoe UI Light" panose="020B0502040204020203" pitchFamily="34" charset="0"/>
              </a:rPr>
              <a:t>Endogeneity</a:t>
            </a:r>
            <a:endParaRPr lang="en-GB" sz="2400" kern="0" dirty="0">
              <a:latin typeface="Segoe UI Light" panose="020B0502040204020203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93022" y="4143631"/>
            <a:ext cx="8110518" cy="56111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>
                <a:latin typeface="Segoe UI Light" panose="020B0502040204020203" pitchFamily="34" charset="0"/>
              </a:rPr>
              <a:t>Heterogeneous effects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204845" y="4720217"/>
            <a:ext cx="6177809" cy="504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dirty="0">
                <a:latin typeface="Segoe UI Light" panose="020B0502040204020203" pitchFamily="34" charset="0"/>
              </a:rPr>
              <a:t>Small vs large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07667" y="1366771"/>
            <a:ext cx="8110518" cy="71484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b="1" kern="0" dirty="0" smtClean="0">
                <a:latin typeface="Segoe UI Light" panose="020B0502040204020203" pitchFamily="34" charset="0"/>
              </a:rPr>
              <a:t>Detailed data extremely important</a:t>
            </a:r>
            <a:endParaRPr lang="en-GB" sz="2600" b="1" kern="0" dirty="0">
              <a:latin typeface="Segoe UI Light" panose="020B05020402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04849" y="5224285"/>
            <a:ext cx="6177809" cy="509155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dirty="0">
                <a:latin typeface="Segoe UI Light" panose="020B0502040204020203" pitchFamily="34" charset="0"/>
              </a:rPr>
              <a:t>Banks vs non-banks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204847" y="3146103"/>
            <a:ext cx="6177809" cy="498764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dirty="0">
                <a:latin typeface="Segoe UI Light" panose="020B0502040204020203" pitchFamily="34" charset="0"/>
              </a:rPr>
              <a:t>Demand vs supply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04846" y="3644867"/>
            <a:ext cx="6177809" cy="498763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200" kern="0" dirty="0" smtClean="0">
                <a:latin typeface="Segoe UI Light" panose="020B0502040204020203" pitchFamily="34" charset="0"/>
              </a:rPr>
              <a:t>Confounding factors</a:t>
            </a:r>
            <a:endParaRPr lang="en-GB" sz="2200" kern="0" dirty="0">
              <a:latin typeface="Segoe UI Light" panose="020B05020402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93022" y="2054141"/>
            <a:ext cx="8110518" cy="545981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>
                <a:latin typeface="Segoe UI Light" panose="020B0502040204020203" pitchFamily="34" charset="0"/>
              </a:rPr>
              <a:t>Counterfactual: before and after regulatory reform</a:t>
            </a:r>
          </a:p>
        </p:txBody>
      </p:sp>
    </p:spTree>
    <p:extLst>
      <p:ext uri="{BB962C8B-B14F-4D97-AF65-F5344CB8AC3E}">
        <p14:creationId xmlns:p14="http://schemas.microsoft.com/office/powerpoint/2010/main" val="302303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solidFill>
                  <a:srgbClr val="000000"/>
                </a:solidFill>
                <a:latin typeface="Segoe UI Light" panose="020B0502040204020203" pitchFamily="34" charset="0"/>
              </a:rPr>
              <a:t>Objectivity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62085" y="5051944"/>
            <a:ext cx="7836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0"/>
              </a:spcBef>
              <a:buFontTx/>
              <a:buNone/>
            </a:pPr>
            <a:r>
              <a:rPr lang="en-GB" dirty="0" smtClean="0">
                <a:solidFill>
                  <a:srgbClr val="000000"/>
                </a:solidFill>
                <a:latin typeface="Segoe UI Light" panose="020B0502040204020203" pitchFamily="34" charset="0"/>
                <a:ea typeface="ヒラギノ角ゴ Pro W3" pitchFamily="-1" charset="-128"/>
              </a:rPr>
              <a:t>Financial Times on FSB Evaluation of Central Clearing of </a:t>
            </a:r>
            <a:r>
              <a:rPr lang="en-GB" dirty="0">
                <a:solidFill>
                  <a:srgbClr val="000000"/>
                </a:solidFill>
                <a:latin typeface="Segoe UI Light" panose="020B0502040204020203" pitchFamily="34" charset="0"/>
                <a:ea typeface="ヒラギノ角ゴ Pro W3" pitchFamily="-1" charset="-128"/>
              </a:rPr>
              <a:t>OTC </a:t>
            </a:r>
            <a:r>
              <a:rPr lang="en-GB" dirty="0" smtClean="0">
                <a:solidFill>
                  <a:srgbClr val="000000"/>
                </a:solidFill>
                <a:latin typeface="Segoe UI Light" panose="020B0502040204020203" pitchFamily="34" charset="0"/>
                <a:ea typeface="ヒラギノ角ゴ Pro W3" pitchFamily="-1" charset="-128"/>
              </a:rPr>
              <a:t>Derivatives</a:t>
            </a:r>
            <a:endParaRPr lang="en-GB" dirty="0">
              <a:solidFill>
                <a:srgbClr val="000000"/>
              </a:solidFill>
              <a:latin typeface="Segoe UI Light" panose="020B0502040204020203" pitchFamily="34" charset="0"/>
              <a:ea typeface="ヒラギノ角ゴ Pro W3" pitchFamily="-1" charset="-128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70" y="1281659"/>
            <a:ext cx="8744748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5900468" y="3726611"/>
            <a:ext cx="1966823" cy="36231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7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842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85" y="563256"/>
            <a:ext cx="7869238" cy="501651"/>
          </a:xfrm>
        </p:spPr>
        <p:txBody>
          <a:bodyPr/>
          <a:lstStyle/>
          <a:p>
            <a:r>
              <a:rPr lang="en-GB" sz="3200" dirty="0" smtClean="0">
                <a:latin typeface="Segoe UI Light" panose="020B0502040204020203" pitchFamily="34" charset="0"/>
              </a:rPr>
              <a:t>Objectivity</a:t>
            </a:r>
            <a:endParaRPr lang="en-GB" sz="3200" dirty="0">
              <a:latin typeface="Segoe UI Light" panose="020B0502040204020203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970217" y="6232525"/>
            <a:ext cx="5527675" cy="230832"/>
          </a:xfrm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972667" y="1413209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Having a framework that is applied consistently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72667" y="2708920"/>
            <a:ext cx="7992888" cy="612068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600" b="1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Complemented with independent research</a:t>
            </a:r>
            <a:endParaRPr lang="en-GB" sz="2600" b="1" kern="0" dirty="0">
              <a:solidFill>
                <a:prstClr val="black"/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386962" y="3320988"/>
            <a:ext cx="7663843" cy="532637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Validation through peer review</a:t>
            </a:r>
            <a:endParaRPr lang="en-GB" sz="2400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403648" y="1988840"/>
            <a:ext cx="7663843" cy="532637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0" dirty="0" smtClean="0">
                <a:solidFill>
                  <a:prstClr val="black"/>
                </a:solidFill>
                <a:latin typeface="Segoe UI Light" panose="020B0502040204020203" pitchFamily="34" charset="0"/>
                <a:cs typeface="Arial" panose="020B0604020202020204" pitchFamily="34" charset="0"/>
              </a:rPr>
              <a:t>Building trust of public</a:t>
            </a:r>
            <a:endParaRPr lang="en-GB" sz="2400" kern="0" dirty="0">
              <a:solidFill>
                <a:prstClr val="white">
                  <a:lumMod val="50000"/>
                </a:prst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7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Bankwide Standard light background presentation">
  <a:themeElements>
    <a:clrScheme name="Blank Presentation 1">
      <a:dk1>
        <a:srgbClr val="000000"/>
      </a:dk1>
      <a:lt1>
        <a:srgbClr val="FFFFFF"/>
      </a:lt1>
      <a:dk2>
        <a:srgbClr val="752864"/>
      </a:dk2>
      <a:lt2>
        <a:srgbClr val="CAC0B6"/>
      </a:lt2>
      <a:accent1>
        <a:srgbClr val="AC98DB"/>
      </a:accent1>
      <a:accent2>
        <a:srgbClr val="165788"/>
      </a:accent2>
      <a:accent3>
        <a:srgbClr val="FFFFFF"/>
      </a:accent3>
      <a:accent4>
        <a:srgbClr val="000000"/>
      </a:accent4>
      <a:accent5>
        <a:srgbClr val="D2CAEA"/>
      </a:accent5>
      <a:accent6>
        <a:srgbClr val="134E7B"/>
      </a:accent6>
      <a:hlink>
        <a:srgbClr val="A51140"/>
      </a:hlink>
      <a:folHlink>
        <a:srgbClr val="DF7A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521447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79" charset="-128"/>
          </a:defRPr>
        </a:defPPr>
      </a:lstStyle>
    </a:spDef>
    <a:lnDef>
      <a:spPr bwMode="auto"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buNone/>
          <a:defRPr dirty="0" err="1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752864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111111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ankwide Standard light background presentation">
  <a:themeElements>
    <a:clrScheme name="Blank Presentation 1">
      <a:dk1>
        <a:srgbClr val="000000"/>
      </a:dk1>
      <a:lt1>
        <a:srgbClr val="FFFFFF"/>
      </a:lt1>
      <a:dk2>
        <a:srgbClr val="752864"/>
      </a:dk2>
      <a:lt2>
        <a:srgbClr val="CAC0B6"/>
      </a:lt2>
      <a:accent1>
        <a:srgbClr val="AC98DB"/>
      </a:accent1>
      <a:accent2>
        <a:srgbClr val="165788"/>
      </a:accent2>
      <a:accent3>
        <a:srgbClr val="FFFFFF"/>
      </a:accent3>
      <a:accent4>
        <a:srgbClr val="000000"/>
      </a:accent4>
      <a:accent5>
        <a:srgbClr val="D2CAEA"/>
      </a:accent5>
      <a:accent6>
        <a:srgbClr val="134E7B"/>
      </a:accent6>
      <a:hlink>
        <a:srgbClr val="A51140"/>
      </a:hlink>
      <a:folHlink>
        <a:srgbClr val="DF7A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521447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79" charset="-128"/>
          </a:defRPr>
        </a:defPPr>
      </a:lstStyle>
    </a:spDef>
    <a:lnDef>
      <a:spPr bwMode="auto"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buNone/>
          <a:defRPr dirty="0" err="1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752864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111111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ankwide Standard light background presentation">
  <a:themeElements>
    <a:clrScheme name="Blank Presentation 1">
      <a:dk1>
        <a:srgbClr val="000000"/>
      </a:dk1>
      <a:lt1>
        <a:srgbClr val="FFFFFF"/>
      </a:lt1>
      <a:dk2>
        <a:srgbClr val="752864"/>
      </a:dk2>
      <a:lt2>
        <a:srgbClr val="CAC0B6"/>
      </a:lt2>
      <a:accent1>
        <a:srgbClr val="AC98DB"/>
      </a:accent1>
      <a:accent2>
        <a:srgbClr val="165788"/>
      </a:accent2>
      <a:accent3>
        <a:srgbClr val="FFFFFF"/>
      </a:accent3>
      <a:accent4>
        <a:srgbClr val="000000"/>
      </a:accent4>
      <a:accent5>
        <a:srgbClr val="D2CAEA"/>
      </a:accent5>
      <a:accent6>
        <a:srgbClr val="134E7B"/>
      </a:accent6>
      <a:hlink>
        <a:srgbClr val="A51140"/>
      </a:hlink>
      <a:folHlink>
        <a:srgbClr val="DF7A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521447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79" charset="-128"/>
          </a:defRPr>
        </a:defPPr>
      </a:lstStyle>
    </a:spDef>
    <a:lnDef>
      <a:spPr bwMode="auto"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buNone/>
          <a:defRPr dirty="0" err="1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752864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111111"/>
        </a:dk2>
        <a:lt2>
          <a:srgbClr val="CAC0B6"/>
        </a:lt2>
        <a:accent1>
          <a:srgbClr val="AC98DB"/>
        </a:accent1>
        <a:accent2>
          <a:srgbClr val="165788"/>
        </a:accent2>
        <a:accent3>
          <a:srgbClr val="FFFFFF"/>
        </a:accent3>
        <a:accent4>
          <a:srgbClr val="000000"/>
        </a:accent4>
        <a:accent5>
          <a:srgbClr val="D2CAEA"/>
        </a:accent5>
        <a:accent6>
          <a:srgbClr val="134E7B"/>
        </a:accent6>
        <a:hlink>
          <a:srgbClr val="A51140"/>
        </a:hlink>
        <a:folHlink>
          <a:srgbClr val="DF7A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Bankwide Standard light background presentation</Template>
  <TotalTime>10006</TotalTime>
  <Words>826</Words>
  <Application>Microsoft Office PowerPoint</Application>
  <PresentationFormat>On-screen Show (4:3)</PresentationFormat>
  <Paragraphs>174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Bankwide Standard light background presentation</vt:lpstr>
      <vt:lpstr>1_Office Theme</vt:lpstr>
      <vt:lpstr>1_Bankwide Standard light background presentation</vt:lpstr>
      <vt:lpstr>2_Bankwide Standard light background presentation</vt:lpstr>
      <vt:lpstr>  Post-Implementation Evaluations of G20 Financial Regulatory Reforms  Challenges &amp; Opportunities   Neeltje van Horen   Bank of England &amp; CEPR     </vt:lpstr>
      <vt:lpstr>Three key challenges policy evaluation</vt:lpstr>
      <vt:lpstr>Benchmarking</vt:lpstr>
      <vt:lpstr>Feasibility</vt:lpstr>
      <vt:lpstr>Feasibility: Technical skills</vt:lpstr>
      <vt:lpstr>Feasibility: Technical skills</vt:lpstr>
      <vt:lpstr>Feasibility: Data</vt:lpstr>
      <vt:lpstr>Objectivity</vt:lpstr>
      <vt:lpstr>Objectivity</vt:lpstr>
      <vt:lpstr>Important role for Central Bank researchers</vt:lpstr>
      <vt:lpstr>Example evaluation G20 regulatory reform</vt:lpstr>
      <vt:lpstr>Why do we care about the repo market?</vt:lpstr>
      <vt:lpstr>Reduction in repo activity</vt:lpstr>
      <vt:lpstr>Leverage ratio and repo market</vt:lpstr>
      <vt:lpstr>Benchmarking</vt:lpstr>
      <vt:lpstr>Feasibility</vt:lpstr>
      <vt:lpstr>Feasibility</vt:lpstr>
      <vt:lpstr>Quasi – natural experiment:      Change in reporting requirements UK</vt:lpstr>
      <vt:lpstr>Affected dealers reacted to this shock</vt:lpstr>
      <vt:lpstr>Affected dealers reacted to this shock</vt:lpstr>
      <vt:lpstr>Non-affected dealers did not</vt:lpstr>
      <vt:lpstr>Key advantages policy shock</vt:lpstr>
      <vt:lpstr>Sterling Money Market Database (SMMD)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margins</vt:lpstr>
      <vt:lpstr>Aggregate effect</vt:lpstr>
      <vt:lpstr>Impact leverage ratio on repo</vt:lpstr>
      <vt:lpstr>Objectivity</vt:lpstr>
      <vt:lpstr>Limitations</vt:lpstr>
      <vt:lpstr>Final remarks</vt:lpstr>
      <vt:lpstr>PowerPoint Presentation</vt:lpstr>
    </vt:vector>
  </TitlesOfParts>
  <Company>Bank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paper</dc:title>
  <dc:creator>Lepore, Caterina</dc:creator>
  <cp:lastModifiedBy>Van Horen, Neeltje</cp:lastModifiedBy>
  <cp:revision>314</cp:revision>
  <cp:lastPrinted>2018-08-15T09:44:01Z</cp:lastPrinted>
  <dcterms:created xsi:type="dcterms:W3CDTF">2017-10-20T12:31:05Z</dcterms:created>
  <dcterms:modified xsi:type="dcterms:W3CDTF">2018-08-20T15:49:37Z</dcterms:modified>
</cp:coreProperties>
</file>